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ubao Narrow" charset="1" panose="02000506000000000000"/>
      <p:regular r:id="rId17"/>
    </p:embeddedFont>
    <p:embeddedFont>
      <p:font typeface="Sniglet" charset="1" panose="04070505030100020000"/>
      <p:regular r:id="rId18"/>
    </p:embeddedFont>
    <p:embeddedFont>
      <p:font typeface="Open Sans Bold" charset="1" panose="020B0806030504020204"/>
      <p:regular r:id="rId19"/>
    </p:embeddedFont>
    <p:embeddedFont>
      <p:font typeface="Arimo Bold" charset="1" panose="020B0704020202020204"/>
      <p:regular r:id="rId20"/>
    </p:embeddedFont>
    <p:embeddedFont>
      <p:font typeface="Arimo" charset="1" panose="020B0604020202020204"/>
      <p:regular r:id="rId21"/>
    </p:embeddedFont>
    <p:embeddedFont>
      <p:font typeface="Open Sans" charset="1" panose="020B0606030504020204"/>
      <p:regular r:id="rId22"/>
    </p:embeddedFont>
    <p:embeddedFont>
      <p:font typeface="Gagalin" charset="1" panose="00000500000000000000"/>
      <p:regular r:id="rId23"/>
    </p:embeddedFont>
    <p:embeddedFont>
      <p:font typeface="Canva Sans Bold" charset="1" panose="020B0803030501040103"/>
      <p:regular r:id="rId24"/>
    </p:embeddedFont>
    <p:embeddedFont>
      <p:font typeface="Roboto Italics" charset="1" panose="02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jpeg" Type="http://schemas.openxmlformats.org/officeDocument/2006/relationships/image"/><Relationship Id="rId23" Target="../media/image22.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VAE741N4IE8.mp4" Type="http://schemas.openxmlformats.org/officeDocument/2006/relationships/video"/><Relationship Id="rId4" Target="../media/VAE741N4IE8.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jpe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4.jpeg" Type="http://schemas.openxmlformats.org/officeDocument/2006/relationships/image"/><Relationship Id="rId13" Target="../media/VAGcRQxPbe0.mp4" Type="http://schemas.openxmlformats.org/officeDocument/2006/relationships/video"/><Relationship Id="rId14" Target="../media/VAGcRQxPbe0.mp4" Type="http://schemas.microsoft.com/office/2007/relationships/media"/><Relationship Id="rId15" Target="../media/image45.pn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18" Target="../media/image62.png" Type="http://schemas.openxmlformats.org/officeDocument/2006/relationships/image"/><Relationship Id="rId19" Target="../media/image63.svg" Type="http://schemas.openxmlformats.org/officeDocument/2006/relationships/image"/><Relationship Id="rId2" Target="../media/image46.png" Type="http://schemas.openxmlformats.org/officeDocument/2006/relationships/image"/><Relationship Id="rId20" Target="../media/image64.png" Type="http://schemas.openxmlformats.org/officeDocument/2006/relationships/image"/><Relationship Id="rId21" Target="../media/image65.svg" Type="http://schemas.openxmlformats.org/officeDocument/2006/relationships/image"/><Relationship Id="rId22" Target="../media/image66.png" Type="http://schemas.openxmlformats.org/officeDocument/2006/relationships/image"/><Relationship Id="rId23" Target="../media/image67.svg" Type="http://schemas.openxmlformats.org/officeDocument/2006/relationships/image"/><Relationship Id="rId24" Target="../media/image68.jpe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E8"/>
        </a:solidFill>
      </p:bgPr>
    </p:bg>
    <p:spTree>
      <p:nvGrpSpPr>
        <p:cNvPr id="1" name=""/>
        <p:cNvGrpSpPr/>
        <p:nvPr/>
      </p:nvGrpSpPr>
      <p:grpSpPr>
        <a:xfrm>
          <a:off x="0" y="0"/>
          <a:ext cx="0" cy="0"/>
          <a:chOff x="0" y="0"/>
          <a:chExt cx="0" cy="0"/>
        </a:xfrm>
      </p:grpSpPr>
      <p:grpSp>
        <p:nvGrpSpPr>
          <p:cNvPr name="Group 2" id="2"/>
          <p:cNvGrpSpPr/>
          <p:nvPr/>
        </p:nvGrpSpPr>
        <p:grpSpPr>
          <a:xfrm rot="0">
            <a:off x="0" y="-908505"/>
            <a:ext cx="6952596" cy="695259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6AC758">
                <a:alpha val="49804"/>
              </a:srgbClr>
            </a:solidFill>
          </p:spPr>
        </p:sp>
        <p:sp>
          <p:nvSpPr>
            <p:cNvPr name="TextBox 4" id="4"/>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339060" y="6255996"/>
            <a:ext cx="6347000" cy="8062009"/>
          </a:xfrm>
          <a:custGeom>
            <a:avLst/>
            <a:gdLst/>
            <a:ahLst/>
            <a:cxnLst/>
            <a:rect r="r" b="b" t="t" l="l"/>
            <a:pathLst>
              <a:path h="8062009" w="6347000">
                <a:moveTo>
                  <a:pt x="0" y="0"/>
                </a:moveTo>
                <a:lnTo>
                  <a:pt x="6347000" y="0"/>
                </a:lnTo>
                <a:lnTo>
                  <a:pt x="6347000" y="8062008"/>
                </a:lnTo>
                <a:lnTo>
                  <a:pt x="0" y="80620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44343" y="-275626"/>
            <a:ext cx="5868217" cy="5686836"/>
          </a:xfrm>
          <a:custGeom>
            <a:avLst/>
            <a:gdLst/>
            <a:ahLst/>
            <a:cxnLst/>
            <a:rect r="r" b="b" t="t" l="l"/>
            <a:pathLst>
              <a:path h="5686836" w="5868217">
                <a:moveTo>
                  <a:pt x="0" y="0"/>
                </a:moveTo>
                <a:lnTo>
                  <a:pt x="5868217" y="0"/>
                </a:lnTo>
                <a:lnTo>
                  <a:pt x="5868217" y="5686836"/>
                </a:lnTo>
                <a:lnTo>
                  <a:pt x="0" y="56868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89729" y="5562335"/>
            <a:ext cx="2234072" cy="3963675"/>
          </a:xfrm>
          <a:custGeom>
            <a:avLst/>
            <a:gdLst/>
            <a:ahLst/>
            <a:cxnLst/>
            <a:rect r="r" b="b" t="t" l="l"/>
            <a:pathLst>
              <a:path h="3963675" w="2234072">
                <a:moveTo>
                  <a:pt x="0" y="0"/>
                </a:moveTo>
                <a:lnTo>
                  <a:pt x="2234072" y="0"/>
                </a:lnTo>
                <a:lnTo>
                  <a:pt x="2234072" y="3963675"/>
                </a:lnTo>
                <a:lnTo>
                  <a:pt x="0" y="39636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259300" y="5411210"/>
            <a:ext cx="2386584" cy="4114800"/>
          </a:xfrm>
          <a:custGeom>
            <a:avLst/>
            <a:gdLst/>
            <a:ahLst/>
            <a:cxnLst/>
            <a:rect r="r" b="b" t="t" l="l"/>
            <a:pathLst>
              <a:path h="4114800" w="2386584">
                <a:moveTo>
                  <a:pt x="0" y="0"/>
                </a:moveTo>
                <a:lnTo>
                  <a:pt x="2386584" y="0"/>
                </a:lnTo>
                <a:lnTo>
                  <a:pt x="23865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540461" y="2841297"/>
            <a:ext cx="1850134" cy="2302203"/>
          </a:xfrm>
          <a:custGeom>
            <a:avLst/>
            <a:gdLst/>
            <a:ahLst/>
            <a:cxnLst/>
            <a:rect r="r" b="b" t="t" l="l"/>
            <a:pathLst>
              <a:path h="2302203" w="1850134">
                <a:moveTo>
                  <a:pt x="0" y="0"/>
                </a:moveTo>
                <a:lnTo>
                  <a:pt x="1850134" y="0"/>
                </a:lnTo>
                <a:lnTo>
                  <a:pt x="1850134" y="2302203"/>
                </a:lnTo>
                <a:lnTo>
                  <a:pt x="0" y="2302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7771622" y="2567792"/>
            <a:ext cx="1715899" cy="1428434"/>
          </a:xfrm>
          <a:custGeom>
            <a:avLst/>
            <a:gdLst/>
            <a:ahLst/>
            <a:cxnLst/>
            <a:rect r="r" b="b" t="t" l="l"/>
            <a:pathLst>
              <a:path h="1428434" w="1715899">
                <a:moveTo>
                  <a:pt x="0" y="0"/>
                </a:moveTo>
                <a:lnTo>
                  <a:pt x="1715899" y="0"/>
                </a:lnTo>
                <a:lnTo>
                  <a:pt x="1715899" y="1428434"/>
                </a:lnTo>
                <a:lnTo>
                  <a:pt x="0" y="142843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1513258" y="9304376"/>
            <a:ext cx="2375574" cy="1965247"/>
          </a:xfrm>
          <a:custGeom>
            <a:avLst/>
            <a:gdLst/>
            <a:ahLst/>
            <a:cxnLst/>
            <a:rect r="r" b="b" t="t" l="l"/>
            <a:pathLst>
              <a:path h="1965247" w="2375574">
                <a:moveTo>
                  <a:pt x="0" y="0"/>
                </a:moveTo>
                <a:lnTo>
                  <a:pt x="2375574" y="0"/>
                </a:lnTo>
                <a:lnTo>
                  <a:pt x="2375574" y="1965248"/>
                </a:lnTo>
                <a:lnTo>
                  <a:pt x="0" y="196524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2700000">
            <a:off x="25571" y="8882521"/>
            <a:ext cx="1237544" cy="2284058"/>
          </a:xfrm>
          <a:custGeom>
            <a:avLst/>
            <a:gdLst/>
            <a:ahLst/>
            <a:cxnLst/>
            <a:rect r="r" b="b" t="t" l="l"/>
            <a:pathLst>
              <a:path h="2284058" w="1237544">
                <a:moveTo>
                  <a:pt x="0" y="0"/>
                </a:moveTo>
                <a:lnTo>
                  <a:pt x="1237544" y="0"/>
                </a:lnTo>
                <a:lnTo>
                  <a:pt x="1237544" y="2284057"/>
                </a:lnTo>
                <a:lnTo>
                  <a:pt x="0" y="228405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2254256" y="-365081"/>
            <a:ext cx="2288406" cy="1947226"/>
          </a:xfrm>
          <a:custGeom>
            <a:avLst/>
            <a:gdLst/>
            <a:ahLst/>
            <a:cxnLst/>
            <a:rect r="r" b="b" t="t" l="l"/>
            <a:pathLst>
              <a:path h="1947226" w="2288406">
                <a:moveTo>
                  <a:pt x="0" y="0"/>
                </a:moveTo>
                <a:lnTo>
                  <a:pt x="2288406" y="0"/>
                </a:lnTo>
                <a:lnTo>
                  <a:pt x="2288406" y="1947226"/>
                </a:lnTo>
                <a:lnTo>
                  <a:pt x="0" y="1947226"/>
                </a:lnTo>
                <a:lnTo>
                  <a:pt x="0" y="0"/>
                </a:lnTo>
                <a:close/>
              </a:path>
            </a:pathLst>
          </a:custGeom>
          <a:blipFill>
            <a:blip r:embed="rId18">
              <a:alphaModFix amt="43000"/>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16365332" y="9526010"/>
            <a:ext cx="1406290" cy="1388392"/>
          </a:xfrm>
          <a:custGeom>
            <a:avLst/>
            <a:gdLst/>
            <a:ahLst/>
            <a:cxnLst/>
            <a:rect r="r" b="b" t="t" l="l"/>
            <a:pathLst>
              <a:path h="1388392" w="1406290">
                <a:moveTo>
                  <a:pt x="0" y="0"/>
                </a:moveTo>
                <a:lnTo>
                  <a:pt x="1406290" y="0"/>
                </a:lnTo>
                <a:lnTo>
                  <a:pt x="1406290" y="1388392"/>
                </a:lnTo>
                <a:lnTo>
                  <a:pt x="0" y="138839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AutoShape 15" id="15"/>
          <p:cNvSpPr/>
          <p:nvPr/>
        </p:nvSpPr>
        <p:spPr>
          <a:xfrm>
            <a:off x="9012425" y="6814788"/>
            <a:ext cx="6492240" cy="0"/>
          </a:xfrm>
          <a:prstGeom prst="line">
            <a:avLst/>
          </a:prstGeom>
          <a:ln cap="flat" w="66675">
            <a:solidFill>
              <a:srgbClr val="6AC758"/>
            </a:solidFill>
            <a:prstDash val="sysDash"/>
            <a:headEnd type="none" len="sm" w="sm"/>
            <a:tailEnd type="none" len="sm" w="sm"/>
          </a:ln>
        </p:spPr>
      </p:sp>
      <p:sp>
        <p:nvSpPr>
          <p:cNvPr name="Freeform 16" id="16"/>
          <p:cNvSpPr/>
          <p:nvPr/>
        </p:nvSpPr>
        <p:spPr>
          <a:xfrm flipH="false" flipV="false" rot="0">
            <a:off x="15163152" y="352746"/>
            <a:ext cx="2954098" cy="1351907"/>
          </a:xfrm>
          <a:custGeom>
            <a:avLst/>
            <a:gdLst/>
            <a:ahLst/>
            <a:cxnLst/>
            <a:rect r="r" b="b" t="t" l="l"/>
            <a:pathLst>
              <a:path h="1351907" w="2954098">
                <a:moveTo>
                  <a:pt x="0" y="0"/>
                </a:moveTo>
                <a:lnTo>
                  <a:pt x="2954097" y="0"/>
                </a:lnTo>
                <a:lnTo>
                  <a:pt x="2954097" y="1351908"/>
                </a:lnTo>
                <a:lnTo>
                  <a:pt x="0" y="1351908"/>
                </a:lnTo>
                <a:lnTo>
                  <a:pt x="0" y="0"/>
                </a:lnTo>
                <a:close/>
              </a:path>
            </a:pathLst>
          </a:custGeom>
          <a:blipFill>
            <a:blip r:embed="rId22">
              <a:alphaModFix amt="43000"/>
            </a:blip>
            <a:stretch>
              <a:fillRect l="0" t="0" r="0" b="0"/>
            </a:stretch>
          </a:blipFill>
        </p:spPr>
      </p:sp>
      <p:sp>
        <p:nvSpPr>
          <p:cNvPr name="Freeform 17" id="17"/>
          <p:cNvSpPr/>
          <p:nvPr/>
        </p:nvSpPr>
        <p:spPr>
          <a:xfrm flipH="false" flipV="false" rot="0">
            <a:off x="9390595" y="181368"/>
            <a:ext cx="1984610" cy="1984610"/>
          </a:xfrm>
          <a:custGeom>
            <a:avLst/>
            <a:gdLst/>
            <a:ahLst/>
            <a:cxnLst/>
            <a:rect r="r" b="b" t="t" l="l"/>
            <a:pathLst>
              <a:path h="1984610" w="1984610">
                <a:moveTo>
                  <a:pt x="0" y="0"/>
                </a:moveTo>
                <a:lnTo>
                  <a:pt x="1984610" y="0"/>
                </a:lnTo>
                <a:lnTo>
                  <a:pt x="1984610" y="1984611"/>
                </a:lnTo>
                <a:lnTo>
                  <a:pt x="0" y="1984611"/>
                </a:lnTo>
                <a:lnTo>
                  <a:pt x="0" y="0"/>
                </a:lnTo>
                <a:close/>
              </a:path>
            </a:pathLst>
          </a:custGeom>
          <a:blipFill>
            <a:blip r:embed="rId23">
              <a:alphaModFix amt="77000"/>
            </a:blip>
            <a:stretch>
              <a:fillRect l="0" t="0" r="0" b="0"/>
            </a:stretch>
          </a:blipFill>
        </p:spPr>
      </p:sp>
      <p:sp>
        <p:nvSpPr>
          <p:cNvPr name="TextBox 18" id="18"/>
          <p:cNvSpPr txBox="true"/>
          <p:nvPr/>
        </p:nvSpPr>
        <p:spPr>
          <a:xfrm rot="0">
            <a:off x="10083725" y="3206202"/>
            <a:ext cx="4044445" cy="3049793"/>
          </a:xfrm>
          <a:prstGeom prst="rect">
            <a:avLst/>
          </a:prstGeom>
        </p:spPr>
        <p:txBody>
          <a:bodyPr anchor="t" rtlCol="false" tIns="0" lIns="0" bIns="0" rIns="0">
            <a:spAutoFit/>
          </a:bodyPr>
          <a:lstStyle/>
          <a:p>
            <a:pPr algn="ctr">
              <a:lnSpc>
                <a:spcPts val="7462"/>
              </a:lnSpc>
            </a:pPr>
            <a:r>
              <a:rPr lang="en-US" sz="9328">
                <a:solidFill>
                  <a:srgbClr val="000000"/>
                </a:solidFill>
                <a:latin typeface="Cubao Narrow"/>
                <a:ea typeface="Cubao Narrow"/>
                <a:cs typeface="Cubao Narrow"/>
                <a:sym typeface="Cubao Narrow"/>
              </a:rPr>
              <a:t>THERMO ECO SENSE</a:t>
            </a:r>
          </a:p>
        </p:txBody>
      </p:sp>
      <p:sp>
        <p:nvSpPr>
          <p:cNvPr name="TextBox 19" id="19"/>
          <p:cNvSpPr txBox="true"/>
          <p:nvPr/>
        </p:nvSpPr>
        <p:spPr>
          <a:xfrm rot="0">
            <a:off x="8689198" y="6971951"/>
            <a:ext cx="6473954" cy="1396365"/>
          </a:xfrm>
          <a:prstGeom prst="rect">
            <a:avLst/>
          </a:prstGeom>
        </p:spPr>
        <p:txBody>
          <a:bodyPr anchor="t" rtlCol="false" tIns="0" lIns="0" bIns="0" rIns="0">
            <a:spAutoFit/>
          </a:bodyPr>
          <a:lstStyle/>
          <a:p>
            <a:pPr algn="ctr">
              <a:lnSpc>
                <a:spcPts val="3600"/>
              </a:lnSpc>
              <a:spcBef>
                <a:spcPct val="0"/>
              </a:spcBef>
            </a:pPr>
            <a:r>
              <a:rPr lang="en-US" sz="3600">
                <a:solidFill>
                  <a:srgbClr val="000000"/>
                </a:solidFill>
                <a:latin typeface="Sniglet"/>
                <a:ea typeface="Sniglet"/>
                <a:cs typeface="Sniglet"/>
                <a:sym typeface="Sniglet"/>
              </a:rPr>
              <a:t>Une solution intelligente et accessible pour un confort thermique durable.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E8"/>
        </a:solidFill>
      </p:bgPr>
    </p:bg>
    <p:spTree>
      <p:nvGrpSpPr>
        <p:cNvPr id="1" name=""/>
        <p:cNvGrpSpPr/>
        <p:nvPr/>
      </p:nvGrpSpPr>
      <p:grpSpPr>
        <a:xfrm>
          <a:off x="0" y="0"/>
          <a:ext cx="0" cy="0"/>
          <a:chOff x="0" y="0"/>
          <a:chExt cx="0" cy="0"/>
        </a:xfrm>
      </p:grpSpPr>
      <p:sp>
        <p:nvSpPr>
          <p:cNvPr name="Freeform 2" id="2"/>
          <p:cNvSpPr/>
          <p:nvPr/>
        </p:nvSpPr>
        <p:spPr>
          <a:xfrm flipH="false" flipV="false" rot="0">
            <a:off x="4537347" y="1191774"/>
            <a:ext cx="1886807" cy="1896288"/>
          </a:xfrm>
          <a:custGeom>
            <a:avLst/>
            <a:gdLst/>
            <a:ahLst/>
            <a:cxnLst/>
            <a:rect r="r" b="b" t="t" l="l"/>
            <a:pathLst>
              <a:path h="1896288" w="1886807">
                <a:moveTo>
                  <a:pt x="0" y="0"/>
                </a:moveTo>
                <a:lnTo>
                  <a:pt x="1886807" y="0"/>
                </a:lnTo>
                <a:lnTo>
                  <a:pt x="1886807" y="1896288"/>
                </a:lnTo>
                <a:lnTo>
                  <a:pt x="0" y="1896288"/>
                </a:lnTo>
                <a:lnTo>
                  <a:pt x="0" y="0"/>
                </a:lnTo>
                <a:close/>
              </a:path>
            </a:pathLst>
          </a:custGeom>
          <a:blipFill>
            <a:blip r:embed="rId2"/>
            <a:stretch>
              <a:fillRect l="0" t="0" r="0" b="0"/>
            </a:stretch>
          </a:blipFill>
        </p:spPr>
      </p:sp>
      <p:sp>
        <p:nvSpPr>
          <p:cNvPr name="TextBox 3" id="3"/>
          <p:cNvSpPr txBox="true"/>
          <p:nvPr/>
        </p:nvSpPr>
        <p:spPr>
          <a:xfrm rot="0">
            <a:off x="514350" y="3897303"/>
            <a:ext cx="17773650" cy="4990465"/>
          </a:xfrm>
          <a:prstGeom prst="rect">
            <a:avLst/>
          </a:prstGeom>
        </p:spPr>
        <p:txBody>
          <a:bodyPr anchor="t" rtlCol="false" tIns="0" lIns="0" bIns="0" rIns="0">
            <a:spAutoFit/>
          </a:bodyPr>
          <a:lstStyle/>
          <a:p>
            <a:pPr algn="l" marL="410209" indent="-205105" lvl="1">
              <a:lnSpc>
                <a:spcPts val="2659"/>
              </a:lnSpc>
              <a:buAutoNum type="arabicPeriod" startAt="1"/>
            </a:pPr>
            <a:r>
              <a:rPr lang="en-US" b="true" sz="1899">
                <a:solidFill>
                  <a:srgbClr val="000000"/>
                </a:solidFill>
                <a:latin typeface="Open Sans Bold"/>
                <a:ea typeface="Open Sans Bold"/>
                <a:cs typeface="Open Sans Bold"/>
                <a:sym typeface="Open Sans Bold"/>
              </a:rPr>
              <a:t>Impact environnemental :</a:t>
            </a:r>
          </a:p>
          <a:p>
            <a:pPr algn="l">
              <a:lnSpc>
                <a:spcPts val="2659"/>
              </a:lnSpc>
            </a:pPr>
          </a:p>
          <a:p>
            <a:pPr algn="l">
              <a:lnSpc>
                <a:spcPts val="2659"/>
              </a:lnSpc>
            </a:pPr>
            <a:r>
              <a:rPr lang="en-US" sz="1899">
                <a:solidFill>
                  <a:srgbClr val="000000"/>
                </a:solidFill>
                <a:latin typeface="Open Sans"/>
                <a:ea typeface="Open Sans"/>
                <a:cs typeface="Open Sans"/>
                <a:sym typeface="Open Sans"/>
              </a:rPr>
              <a:t>ThermoEcoSense contribue à la réduction des émissions de gaz à effet de serre et de l'empreinte carbone en optimisant l'usage des climatiseurs.</a:t>
            </a:r>
          </a:p>
          <a:p>
            <a:pPr algn="l">
              <a:lnSpc>
                <a:spcPts val="2659"/>
              </a:lnSpc>
            </a:pPr>
          </a:p>
          <a:p>
            <a:pPr algn="l">
              <a:lnSpc>
                <a:spcPts val="2659"/>
              </a:lnSpc>
            </a:pPr>
            <a:r>
              <a:rPr lang="en-US" sz="1899">
                <a:solidFill>
                  <a:srgbClr val="000000"/>
                </a:solidFill>
                <a:latin typeface="Open Sans"/>
                <a:ea typeface="Open Sans"/>
                <a:cs typeface="Open Sans"/>
                <a:sym typeface="Open Sans"/>
              </a:rPr>
              <a:t>    </a:t>
            </a:r>
            <a:r>
              <a:rPr lang="en-US" sz="1899" b="true">
                <a:solidFill>
                  <a:srgbClr val="000000"/>
                </a:solidFill>
                <a:latin typeface="Open Sans Bold"/>
                <a:ea typeface="Open Sans Bold"/>
                <a:cs typeface="Open Sans Bold"/>
                <a:sym typeface="Open Sans Bold"/>
              </a:rPr>
              <a:t> 2.</a:t>
            </a:r>
            <a:r>
              <a:rPr lang="en-US" sz="1899" b="true">
                <a:solidFill>
                  <a:srgbClr val="000000"/>
                </a:solidFill>
                <a:latin typeface="Open Sans Bold"/>
                <a:ea typeface="Open Sans Bold"/>
                <a:cs typeface="Open Sans Bold"/>
                <a:sym typeface="Open Sans Bold"/>
              </a:rPr>
              <a:t>Indicateurs de succès :</a:t>
            </a:r>
          </a:p>
          <a:p>
            <a:pPr algn="l">
              <a:lnSpc>
                <a:spcPts val="2659"/>
              </a:lnSpc>
            </a:pPr>
          </a:p>
          <a:p>
            <a:pPr algn="l">
              <a:lnSpc>
                <a:spcPts val="2659"/>
              </a:lnSpc>
            </a:pPr>
            <a:r>
              <a:rPr lang="en-US" sz="1899">
                <a:solidFill>
                  <a:srgbClr val="000000"/>
                </a:solidFill>
                <a:latin typeface="Open Sans"/>
                <a:ea typeface="Open Sans"/>
                <a:cs typeface="Open Sans"/>
                <a:sym typeface="Open Sans"/>
              </a:rPr>
              <a:t>Réduction des factures d’électricité des utilisateurs.</a:t>
            </a:r>
          </a:p>
          <a:p>
            <a:pPr algn="l">
              <a:lnSpc>
                <a:spcPts val="2659"/>
              </a:lnSpc>
            </a:pPr>
            <a:r>
              <a:rPr lang="en-US" sz="1899">
                <a:solidFill>
                  <a:srgbClr val="000000"/>
                </a:solidFill>
                <a:latin typeface="Open Sans"/>
                <a:ea typeface="Open Sans"/>
                <a:cs typeface="Open Sans"/>
                <a:sym typeface="Open Sans"/>
              </a:rPr>
              <a:t>Adoption de la solution par les ménages et les entreprises.</a:t>
            </a:r>
          </a:p>
          <a:p>
            <a:pPr algn="l">
              <a:lnSpc>
                <a:spcPts val="2659"/>
              </a:lnSpc>
            </a:pPr>
            <a:r>
              <a:rPr lang="en-US" sz="1899">
                <a:solidFill>
                  <a:srgbClr val="000000"/>
                </a:solidFill>
                <a:latin typeface="Open Sans"/>
                <a:ea typeface="Open Sans"/>
                <a:cs typeface="Open Sans"/>
                <a:sym typeface="Open Sans"/>
              </a:rPr>
              <a:t>Amélioration du confort thermique et de la gestion de l’humidité.</a:t>
            </a:r>
          </a:p>
          <a:p>
            <a:pPr algn="l">
              <a:lnSpc>
                <a:spcPts val="2659"/>
              </a:lnSpc>
            </a:pPr>
          </a:p>
          <a:p>
            <a:pPr algn="just">
              <a:lnSpc>
                <a:spcPts val="2659"/>
              </a:lnSpc>
            </a:pPr>
            <a:r>
              <a:rPr lang="en-US" sz="1899">
                <a:solidFill>
                  <a:srgbClr val="000000"/>
                </a:solidFill>
                <a:latin typeface="Open Sans"/>
                <a:ea typeface="Open Sans"/>
                <a:cs typeface="Open Sans"/>
                <a:sym typeface="Open Sans"/>
              </a:rPr>
              <a:t>    </a:t>
            </a:r>
            <a:r>
              <a:rPr lang="en-US" sz="1899" b="true">
                <a:solidFill>
                  <a:srgbClr val="000000"/>
                </a:solidFill>
                <a:latin typeface="Open Sans Bold"/>
                <a:ea typeface="Open Sans Bold"/>
                <a:cs typeface="Open Sans Bold"/>
                <a:sym typeface="Open Sans Bold"/>
              </a:rPr>
              <a:t> </a:t>
            </a:r>
            <a:r>
              <a:rPr lang="en-US" sz="1899" b="true">
                <a:solidFill>
                  <a:srgbClr val="000000"/>
                </a:solidFill>
                <a:latin typeface="Open Sans Bold"/>
                <a:ea typeface="Open Sans Bold"/>
                <a:cs typeface="Open Sans Bold"/>
                <a:sym typeface="Open Sans Bold"/>
              </a:rPr>
              <a:t>3.</a:t>
            </a:r>
            <a:r>
              <a:rPr lang="en-US" sz="1899" b="true">
                <a:solidFill>
                  <a:srgbClr val="000000"/>
                </a:solidFill>
                <a:latin typeface="Open Sans Bold"/>
                <a:ea typeface="Open Sans Bold"/>
                <a:cs typeface="Open Sans Bold"/>
                <a:sym typeface="Open Sans Bold"/>
              </a:rPr>
              <a:t>Stratégie d’adoption :</a:t>
            </a:r>
          </a:p>
          <a:p>
            <a:pPr algn="l">
              <a:lnSpc>
                <a:spcPts val="2659"/>
              </a:lnSpc>
            </a:pPr>
          </a:p>
          <a:p>
            <a:pPr algn="l">
              <a:lnSpc>
                <a:spcPts val="2659"/>
              </a:lnSpc>
            </a:pPr>
            <a:r>
              <a:rPr lang="en-US" sz="1899">
                <a:solidFill>
                  <a:srgbClr val="000000"/>
                </a:solidFill>
                <a:latin typeface="Open Sans"/>
                <a:ea typeface="Open Sans"/>
                <a:cs typeface="Open Sans"/>
                <a:sym typeface="Open Sans"/>
              </a:rPr>
              <a:t>La stratégie d’adoption repose sur la sensibilisation à travers des campagnes locales, des démonstrations pratiques, et des partenariats stratégiques pour promouvoir le dispositif.</a:t>
            </a:r>
          </a:p>
          <a:p>
            <a:pPr algn="ctr">
              <a:lnSpc>
                <a:spcPts val="2659"/>
              </a:lnSpc>
              <a:spcBef>
                <a:spcPct val="0"/>
              </a:spcBef>
            </a:pPr>
          </a:p>
        </p:txBody>
      </p:sp>
      <p:sp>
        <p:nvSpPr>
          <p:cNvPr name="TextBox 4" id="4"/>
          <p:cNvSpPr txBox="true"/>
          <p:nvPr/>
        </p:nvSpPr>
        <p:spPr>
          <a:xfrm rot="0">
            <a:off x="7021701" y="2382429"/>
            <a:ext cx="4506317" cy="705633"/>
          </a:xfrm>
          <a:prstGeom prst="rect">
            <a:avLst/>
          </a:prstGeom>
        </p:spPr>
        <p:txBody>
          <a:bodyPr anchor="t" rtlCol="false" tIns="0" lIns="0" bIns="0" rIns="0">
            <a:spAutoFit/>
          </a:bodyPr>
          <a:lstStyle/>
          <a:p>
            <a:pPr algn="ctr">
              <a:lnSpc>
                <a:spcPts val="5731"/>
              </a:lnSpc>
            </a:pPr>
            <a:r>
              <a:rPr lang="en-US" sz="4094">
                <a:solidFill>
                  <a:srgbClr val="000000"/>
                </a:solidFill>
                <a:latin typeface="Gagalin"/>
                <a:ea typeface="Gagalin"/>
                <a:cs typeface="Gagalin"/>
                <a:sym typeface="Gagalin"/>
              </a:rPr>
              <a:t>Impact et Adoption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E8"/>
        </a:solidFill>
      </p:bgPr>
    </p:bg>
    <p:spTree>
      <p:nvGrpSpPr>
        <p:cNvPr id="1" name=""/>
        <p:cNvGrpSpPr/>
        <p:nvPr/>
      </p:nvGrpSpPr>
      <p:grpSpPr>
        <a:xfrm>
          <a:off x="0" y="0"/>
          <a:ext cx="0" cy="0"/>
          <a:chOff x="0" y="0"/>
          <a:chExt cx="0" cy="0"/>
        </a:xfrm>
      </p:grpSpPr>
      <p:sp>
        <p:nvSpPr>
          <p:cNvPr name="Freeform 2" id="2"/>
          <p:cNvSpPr/>
          <p:nvPr/>
        </p:nvSpPr>
        <p:spPr>
          <a:xfrm flipH="true" flipV="false" rot="0">
            <a:off x="11642040" y="5309967"/>
            <a:ext cx="8041703" cy="10214635"/>
          </a:xfrm>
          <a:custGeom>
            <a:avLst/>
            <a:gdLst/>
            <a:ahLst/>
            <a:cxnLst/>
            <a:rect r="r" b="b" t="t" l="l"/>
            <a:pathLst>
              <a:path h="10214635" w="8041703">
                <a:moveTo>
                  <a:pt x="8041703" y="0"/>
                </a:moveTo>
                <a:lnTo>
                  <a:pt x="0" y="0"/>
                </a:lnTo>
                <a:lnTo>
                  <a:pt x="0" y="10214634"/>
                </a:lnTo>
                <a:lnTo>
                  <a:pt x="8041703" y="10214634"/>
                </a:lnTo>
                <a:lnTo>
                  <a:pt x="804170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18536" y="8455135"/>
            <a:ext cx="12168600" cy="121686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12E"/>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783176" y="-351181"/>
            <a:ext cx="2060905" cy="2034675"/>
          </a:xfrm>
          <a:custGeom>
            <a:avLst/>
            <a:gdLst/>
            <a:ahLst/>
            <a:cxnLst/>
            <a:rect r="r" b="b" t="t" l="l"/>
            <a:pathLst>
              <a:path h="2034675" w="2060905">
                <a:moveTo>
                  <a:pt x="0" y="0"/>
                </a:moveTo>
                <a:lnTo>
                  <a:pt x="2060904" y="0"/>
                </a:lnTo>
                <a:lnTo>
                  <a:pt x="2060904" y="2034675"/>
                </a:lnTo>
                <a:lnTo>
                  <a:pt x="0" y="2034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826113" y="8870873"/>
            <a:ext cx="2317887" cy="1972311"/>
          </a:xfrm>
          <a:custGeom>
            <a:avLst/>
            <a:gdLst/>
            <a:ahLst/>
            <a:cxnLst/>
            <a:rect r="r" b="b" t="t" l="l"/>
            <a:pathLst>
              <a:path h="1972311" w="2317887">
                <a:moveTo>
                  <a:pt x="0" y="0"/>
                </a:moveTo>
                <a:lnTo>
                  <a:pt x="2317887" y="0"/>
                </a:lnTo>
                <a:lnTo>
                  <a:pt x="2317887" y="1972312"/>
                </a:lnTo>
                <a:lnTo>
                  <a:pt x="0" y="19723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8" id="8"/>
          <p:cNvSpPr/>
          <p:nvPr/>
        </p:nvSpPr>
        <p:spPr>
          <a:xfrm>
            <a:off x="4078519" y="6743457"/>
            <a:ext cx="6844484" cy="0"/>
          </a:xfrm>
          <a:prstGeom prst="line">
            <a:avLst/>
          </a:prstGeom>
          <a:ln cap="flat" w="66675">
            <a:solidFill>
              <a:srgbClr val="6AC758"/>
            </a:solidFill>
            <a:prstDash val="sysDash"/>
            <a:headEnd type="none" len="sm" w="sm"/>
            <a:tailEnd type="none" len="sm" w="sm"/>
          </a:ln>
        </p:spPr>
      </p:sp>
      <p:sp>
        <p:nvSpPr>
          <p:cNvPr name="TextBox 9" id="9"/>
          <p:cNvSpPr txBox="true"/>
          <p:nvPr/>
        </p:nvSpPr>
        <p:spPr>
          <a:xfrm rot="0">
            <a:off x="6648343" y="7265542"/>
            <a:ext cx="4274660" cy="675959"/>
          </a:xfrm>
          <a:prstGeom prst="rect">
            <a:avLst/>
          </a:prstGeom>
        </p:spPr>
        <p:txBody>
          <a:bodyPr anchor="t" rtlCol="false" tIns="0" lIns="0" bIns="0" rIns="0">
            <a:spAutoFit/>
          </a:bodyPr>
          <a:lstStyle/>
          <a:p>
            <a:pPr algn="l">
              <a:lnSpc>
                <a:spcPts val="5060"/>
              </a:lnSpc>
              <a:spcBef>
                <a:spcPct val="0"/>
              </a:spcBef>
            </a:pPr>
            <a:r>
              <a:rPr lang="en-US" sz="5060">
                <a:solidFill>
                  <a:srgbClr val="000000"/>
                </a:solidFill>
                <a:latin typeface="Sniglet"/>
                <a:ea typeface="Sniglet"/>
                <a:cs typeface="Sniglet"/>
                <a:sym typeface="Sniglet"/>
              </a:rPr>
              <a:t>Merci.</a:t>
            </a:r>
          </a:p>
        </p:txBody>
      </p:sp>
      <p:sp>
        <p:nvSpPr>
          <p:cNvPr name="TextBox 10" id="10"/>
          <p:cNvSpPr txBox="true"/>
          <p:nvPr/>
        </p:nvSpPr>
        <p:spPr>
          <a:xfrm rot="0">
            <a:off x="565763" y="3670209"/>
            <a:ext cx="17722237" cy="3144686"/>
          </a:xfrm>
          <a:prstGeom prst="rect">
            <a:avLst/>
          </a:prstGeom>
        </p:spPr>
        <p:txBody>
          <a:bodyPr anchor="t" rtlCol="false" tIns="0" lIns="0" bIns="0" rIns="0">
            <a:spAutoFit/>
          </a:bodyPr>
          <a:lstStyle/>
          <a:p>
            <a:pPr algn="l">
              <a:lnSpc>
                <a:spcPts val="3070"/>
              </a:lnSpc>
            </a:pPr>
            <a:r>
              <a:rPr lang="en-US" sz="2193" b="true">
                <a:solidFill>
                  <a:srgbClr val="000000"/>
                </a:solidFill>
                <a:latin typeface="Canva Sans Bold"/>
                <a:ea typeface="Canva Sans Bold"/>
                <a:cs typeface="Canva Sans Bold"/>
                <a:sym typeface="Canva Sans Bold"/>
              </a:rPr>
              <a:t>ThermoEcoSense est une solution innovante et éco-responsable qui optimise la gestion des climatiseurs et de l’humidité. Elle permet de réduire la consommation d'énergie, de diminuer les coûts et d'améliorer le confort thermique, tout en réduisant l'empreinte carbone et en encourageant des pratiques durables.</a:t>
            </a:r>
          </a:p>
          <a:p>
            <a:pPr algn="l">
              <a:lnSpc>
                <a:spcPts val="3350"/>
              </a:lnSpc>
              <a:spcBef>
                <a:spcPct val="0"/>
              </a:spcBef>
            </a:pPr>
          </a:p>
          <a:p>
            <a:pPr algn="l">
              <a:lnSpc>
                <a:spcPts val="3350"/>
              </a:lnSpc>
              <a:spcBef>
                <a:spcPct val="0"/>
              </a:spcBef>
            </a:pPr>
          </a:p>
          <a:p>
            <a:pPr algn="l">
              <a:lnSpc>
                <a:spcPts val="3350"/>
              </a:lnSpc>
              <a:spcBef>
                <a:spcPct val="0"/>
              </a:spcBef>
            </a:pPr>
            <a:r>
              <a:rPr lang="en-US" sz="2393" i="true">
                <a:solidFill>
                  <a:srgbClr val="000000"/>
                </a:solidFill>
                <a:latin typeface="Roboto Italics"/>
                <a:ea typeface="Roboto Italics"/>
                <a:cs typeface="Roboto Italics"/>
                <a:sym typeface="Roboto Italics"/>
              </a:rPr>
              <a:t>Joignez-vous à nous pour un avenir énergétique plus durable en Côte d'Ivoire grâce à ThermoEcoSense!</a:t>
            </a:r>
          </a:p>
          <a:p>
            <a:pPr algn="l">
              <a:lnSpc>
                <a:spcPts val="3070"/>
              </a:lnSpc>
              <a:spcBef>
                <a:spcPct val="0"/>
              </a:spcBef>
            </a:pPr>
          </a:p>
          <a:p>
            <a:pPr algn="l">
              <a:lnSpc>
                <a:spcPts val="3070"/>
              </a:lnSpc>
              <a:spcBef>
                <a:spcPct val="0"/>
              </a:spcBef>
            </a:pPr>
          </a:p>
        </p:txBody>
      </p:sp>
      <p:sp>
        <p:nvSpPr>
          <p:cNvPr name="TextBox 11" id="11"/>
          <p:cNvSpPr txBox="true"/>
          <p:nvPr/>
        </p:nvSpPr>
        <p:spPr>
          <a:xfrm rot="0">
            <a:off x="9139238" y="4962842"/>
            <a:ext cx="9525" cy="323215"/>
          </a:xfrm>
          <a:prstGeom prst="rect">
            <a:avLst/>
          </a:prstGeom>
        </p:spPr>
        <p:txBody>
          <a:bodyPr anchor="t" rtlCol="false" tIns="0" lIns="0" bIns="0" rIns="0">
            <a:spAutoFit/>
          </a:bodyPr>
          <a:lstStyle/>
          <a:p>
            <a:pPr algn="ctr">
              <a:lnSpc>
                <a:spcPts val="2659"/>
              </a:lnSpc>
              <a:spcBef>
                <a:spcPct val="0"/>
              </a:spcBef>
            </a:pPr>
          </a:p>
        </p:txBody>
      </p:sp>
      <p:sp>
        <p:nvSpPr>
          <p:cNvPr name="TextBox 12" id="12"/>
          <p:cNvSpPr txBox="true"/>
          <p:nvPr/>
        </p:nvSpPr>
        <p:spPr>
          <a:xfrm rot="0">
            <a:off x="6986530" y="1846012"/>
            <a:ext cx="3095625" cy="863600"/>
          </a:xfrm>
          <a:prstGeom prst="rect">
            <a:avLst/>
          </a:prstGeom>
        </p:spPr>
        <p:txBody>
          <a:bodyPr anchor="t" rtlCol="false" tIns="0" lIns="0" bIns="0" rIns="0">
            <a:spAutoFit/>
          </a:bodyPr>
          <a:lstStyle/>
          <a:p>
            <a:pPr algn="just">
              <a:lnSpc>
                <a:spcPts val="7000"/>
              </a:lnSpc>
            </a:pPr>
            <a:r>
              <a:rPr lang="en-US" sz="5000">
                <a:solidFill>
                  <a:srgbClr val="000000"/>
                </a:solidFill>
                <a:latin typeface="Gagalin"/>
                <a:ea typeface="Gagalin"/>
                <a:cs typeface="Gagalin"/>
                <a:sym typeface="Gagalin"/>
              </a:rPr>
              <a:t>Conclusion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FFCE8"/>
        </a:solidFill>
      </p:bgPr>
    </p:bg>
    <p:spTree>
      <p:nvGrpSpPr>
        <p:cNvPr id="1" name=""/>
        <p:cNvGrpSpPr/>
        <p:nvPr/>
      </p:nvGrpSpPr>
      <p:grpSpPr>
        <a:xfrm>
          <a:off x="0" y="0"/>
          <a:ext cx="0" cy="0"/>
          <a:chOff x="0" y="0"/>
          <a:chExt cx="0" cy="0"/>
        </a:xfrm>
      </p:grpSpPr>
      <p:sp>
        <p:nvSpPr>
          <p:cNvPr name="TextBox 2" id="2"/>
          <p:cNvSpPr txBox="true"/>
          <p:nvPr/>
        </p:nvSpPr>
        <p:spPr>
          <a:xfrm rot="0">
            <a:off x="6630542" y="2601172"/>
            <a:ext cx="7296837" cy="5227034"/>
          </a:xfrm>
          <a:prstGeom prst="rect">
            <a:avLst/>
          </a:prstGeom>
        </p:spPr>
        <p:txBody>
          <a:bodyPr anchor="t" rtlCol="false" tIns="0" lIns="0" bIns="0" rIns="0">
            <a:spAutoFit/>
          </a:bodyPr>
          <a:lstStyle/>
          <a:p>
            <a:pPr algn="l">
              <a:lnSpc>
                <a:spcPts val="6945"/>
              </a:lnSpc>
            </a:pPr>
            <a:r>
              <a:rPr lang="en-US" sz="4961" b="true">
                <a:solidFill>
                  <a:srgbClr val="000000"/>
                </a:solidFill>
                <a:latin typeface="Open Sans Bold"/>
                <a:ea typeface="Open Sans Bold"/>
                <a:cs typeface="Open Sans Bold"/>
                <a:sym typeface="Open Sans Bold"/>
              </a:rPr>
              <a:t>Presenté par : </a:t>
            </a:r>
          </a:p>
          <a:p>
            <a:pPr algn="l" marL="1071137" indent="-535569" lvl="1">
              <a:lnSpc>
                <a:spcPts val="6945"/>
              </a:lnSpc>
              <a:buFont typeface="Arial"/>
              <a:buChar char="•"/>
            </a:pPr>
            <a:r>
              <a:rPr lang="en-US" b="true" sz="4961">
                <a:solidFill>
                  <a:srgbClr val="000000"/>
                </a:solidFill>
                <a:latin typeface="Open Sans Bold"/>
                <a:ea typeface="Open Sans Bold"/>
                <a:cs typeface="Open Sans Bold"/>
                <a:sym typeface="Open Sans Bold"/>
              </a:rPr>
              <a:t>Oscar Tia </a:t>
            </a:r>
          </a:p>
          <a:p>
            <a:pPr algn="l" marL="1071137" indent="-535569" lvl="1">
              <a:lnSpc>
                <a:spcPts val="6945"/>
              </a:lnSpc>
              <a:buFont typeface="Arial"/>
              <a:buChar char="•"/>
            </a:pPr>
            <a:r>
              <a:rPr lang="en-US" b="true" sz="4961">
                <a:solidFill>
                  <a:srgbClr val="000000"/>
                </a:solidFill>
                <a:latin typeface="Open Sans Bold"/>
                <a:ea typeface="Open Sans Bold"/>
                <a:cs typeface="Open Sans Bold"/>
                <a:sym typeface="Open Sans Bold"/>
              </a:rPr>
              <a:t>Desiré sylla</a:t>
            </a:r>
          </a:p>
          <a:p>
            <a:pPr algn="l" marL="1071137" indent="-535569" lvl="1">
              <a:lnSpc>
                <a:spcPts val="6945"/>
              </a:lnSpc>
              <a:buFont typeface="Arial"/>
              <a:buChar char="•"/>
            </a:pPr>
            <a:r>
              <a:rPr lang="en-US" b="true" sz="4961">
                <a:solidFill>
                  <a:srgbClr val="000000"/>
                </a:solidFill>
                <a:latin typeface="Open Sans Bold"/>
                <a:ea typeface="Open Sans Bold"/>
                <a:cs typeface="Open Sans Bold"/>
                <a:sym typeface="Open Sans Bold"/>
              </a:rPr>
              <a:t>Koffi Lazare</a:t>
            </a:r>
          </a:p>
          <a:p>
            <a:pPr algn="l" marL="1071137" indent="-535569" lvl="1">
              <a:lnSpc>
                <a:spcPts val="6945"/>
              </a:lnSpc>
              <a:buFont typeface="Arial"/>
              <a:buChar char="•"/>
            </a:pPr>
            <a:r>
              <a:rPr lang="en-US" b="true" sz="4961">
                <a:solidFill>
                  <a:srgbClr val="000000"/>
                </a:solidFill>
                <a:latin typeface="Open Sans Bold"/>
                <a:ea typeface="Open Sans Bold"/>
                <a:cs typeface="Open Sans Bold"/>
                <a:sym typeface="Open Sans Bold"/>
              </a:rPr>
              <a:t>Fakhri Salma</a:t>
            </a:r>
          </a:p>
          <a:p>
            <a:pPr algn="ctr">
              <a:lnSpc>
                <a:spcPts val="6945"/>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E8"/>
        </a:solidFill>
      </p:bgPr>
    </p:bg>
    <p:spTree>
      <p:nvGrpSpPr>
        <p:cNvPr id="1" name=""/>
        <p:cNvGrpSpPr/>
        <p:nvPr/>
      </p:nvGrpSpPr>
      <p:grpSpPr>
        <a:xfrm>
          <a:off x="0" y="0"/>
          <a:ext cx="0" cy="0"/>
          <a:chOff x="0" y="0"/>
          <a:chExt cx="0" cy="0"/>
        </a:xfrm>
      </p:grpSpPr>
      <p:grpSp>
        <p:nvGrpSpPr>
          <p:cNvPr name="Group 2" id="2"/>
          <p:cNvGrpSpPr/>
          <p:nvPr/>
        </p:nvGrpSpPr>
        <p:grpSpPr>
          <a:xfrm rot="0">
            <a:off x="7152982" y="4559770"/>
            <a:ext cx="12168600" cy="121686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12E">
                <a:alpha val="19608"/>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197348" y="289360"/>
            <a:ext cx="2575446" cy="3204740"/>
          </a:xfrm>
          <a:custGeom>
            <a:avLst/>
            <a:gdLst/>
            <a:ahLst/>
            <a:cxnLst/>
            <a:rect r="r" b="b" t="t" l="l"/>
            <a:pathLst>
              <a:path h="3204740" w="2575446">
                <a:moveTo>
                  <a:pt x="0" y="0"/>
                </a:moveTo>
                <a:lnTo>
                  <a:pt x="2575445" y="0"/>
                </a:lnTo>
                <a:lnTo>
                  <a:pt x="2575445" y="3204741"/>
                </a:lnTo>
                <a:lnTo>
                  <a:pt x="0" y="3204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920134" y="1482246"/>
            <a:ext cx="8334810" cy="1377315"/>
          </a:xfrm>
          <a:prstGeom prst="rect">
            <a:avLst/>
          </a:prstGeom>
        </p:spPr>
        <p:txBody>
          <a:bodyPr anchor="t" rtlCol="false" tIns="0" lIns="0" bIns="0" rIns="0">
            <a:spAutoFit/>
          </a:bodyPr>
          <a:lstStyle/>
          <a:p>
            <a:pPr algn="l">
              <a:lnSpc>
                <a:spcPts val="9600"/>
              </a:lnSpc>
              <a:spcBef>
                <a:spcPct val="0"/>
              </a:spcBef>
            </a:pPr>
            <a:r>
              <a:rPr lang="en-US" sz="9600">
                <a:solidFill>
                  <a:srgbClr val="231F20"/>
                </a:solidFill>
                <a:latin typeface="Cubao Narrow"/>
                <a:ea typeface="Cubao Narrow"/>
                <a:cs typeface="Cubao Narrow"/>
                <a:sym typeface="Cubao Narrow"/>
              </a:rPr>
              <a:t>SOMMAIRE</a:t>
            </a:r>
          </a:p>
        </p:txBody>
      </p:sp>
      <p:sp>
        <p:nvSpPr>
          <p:cNvPr name="AutoShape 7" id="7"/>
          <p:cNvSpPr/>
          <p:nvPr/>
        </p:nvSpPr>
        <p:spPr>
          <a:xfrm>
            <a:off x="1920134" y="2897494"/>
            <a:ext cx="7387161" cy="0"/>
          </a:xfrm>
          <a:prstGeom prst="line">
            <a:avLst/>
          </a:prstGeom>
          <a:ln cap="flat" w="76200">
            <a:solidFill>
              <a:srgbClr val="FFF200"/>
            </a:solidFill>
            <a:prstDash val="sysDash"/>
            <a:headEnd type="none" len="sm" w="sm"/>
            <a:tailEnd type="none" len="sm" w="sm"/>
          </a:ln>
        </p:spPr>
      </p:sp>
      <p:sp>
        <p:nvSpPr>
          <p:cNvPr name="Freeform 8" id="8"/>
          <p:cNvSpPr/>
          <p:nvPr/>
        </p:nvSpPr>
        <p:spPr>
          <a:xfrm flipH="false" flipV="false" rot="0">
            <a:off x="1920134" y="3494101"/>
            <a:ext cx="610735" cy="571870"/>
          </a:xfrm>
          <a:custGeom>
            <a:avLst/>
            <a:gdLst/>
            <a:ahLst/>
            <a:cxnLst/>
            <a:rect r="r" b="b" t="t" l="l"/>
            <a:pathLst>
              <a:path h="571870" w="610735">
                <a:moveTo>
                  <a:pt x="0" y="0"/>
                </a:moveTo>
                <a:lnTo>
                  <a:pt x="610735" y="0"/>
                </a:lnTo>
                <a:lnTo>
                  <a:pt x="610735" y="571870"/>
                </a:lnTo>
                <a:lnTo>
                  <a:pt x="0" y="571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920134" y="5443551"/>
            <a:ext cx="610735" cy="571870"/>
          </a:xfrm>
          <a:custGeom>
            <a:avLst/>
            <a:gdLst/>
            <a:ahLst/>
            <a:cxnLst/>
            <a:rect r="r" b="b" t="t" l="l"/>
            <a:pathLst>
              <a:path h="571870" w="610735">
                <a:moveTo>
                  <a:pt x="0" y="0"/>
                </a:moveTo>
                <a:lnTo>
                  <a:pt x="610735" y="0"/>
                </a:lnTo>
                <a:lnTo>
                  <a:pt x="610735" y="571870"/>
                </a:lnTo>
                <a:lnTo>
                  <a:pt x="0" y="571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920134" y="7388704"/>
            <a:ext cx="610735" cy="571870"/>
          </a:xfrm>
          <a:custGeom>
            <a:avLst/>
            <a:gdLst/>
            <a:ahLst/>
            <a:cxnLst/>
            <a:rect r="r" b="b" t="t" l="l"/>
            <a:pathLst>
              <a:path h="571870" w="610735">
                <a:moveTo>
                  <a:pt x="0" y="0"/>
                </a:moveTo>
                <a:lnTo>
                  <a:pt x="610735" y="0"/>
                </a:lnTo>
                <a:lnTo>
                  <a:pt x="610735" y="571870"/>
                </a:lnTo>
                <a:lnTo>
                  <a:pt x="0" y="571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920134" y="4419709"/>
            <a:ext cx="610735" cy="571870"/>
          </a:xfrm>
          <a:custGeom>
            <a:avLst/>
            <a:gdLst/>
            <a:ahLst/>
            <a:cxnLst/>
            <a:rect r="r" b="b" t="t" l="l"/>
            <a:pathLst>
              <a:path h="571870" w="610735">
                <a:moveTo>
                  <a:pt x="0" y="0"/>
                </a:moveTo>
                <a:lnTo>
                  <a:pt x="610735" y="0"/>
                </a:lnTo>
                <a:lnTo>
                  <a:pt x="610735" y="571870"/>
                </a:lnTo>
                <a:lnTo>
                  <a:pt x="0" y="571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920134" y="6369159"/>
            <a:ext cx="610735" cy="571870"/>
          </a:xfrm>
          <a:custGeom>
            <a:avLst/>
            <a:gdLst/>
            <a:ahLst/>
            <a:cxnLst/>
            <a:rect r="r" b="b" t="t" l="l"/>
            <a:pathLst>
              <a:path h="571870" w="610735">
                <a:moveTo>
                  <a:pt x="0" y="0"/>
                </a:moveTo>
                <a:lnTo>
                  <a:pt x="610735" y="0"/>
                </a:lnTo>
                <a:lnTo>
                  <a:pt x="610735" y="571870"/>
                </a:lnTo>
                <a:lnTo>
                  <a:pt x="0" y="571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920134" y="8314312"/>
            <a:ext cx="610735" cy="571870"/>
          </a:xfrm>
          <a:custGeom>
            <a:avLst/>
            <a:gdLst/>
            <a:ahLst/>
            <a:cxnLst/>
            <a:rect r="r" b="b" t="t" l="l"/>
            <a:pathLst>
              <a:path h="571870" w="610735">
                <a:moveTo>
                  <a:pt x="0" y="0"/>
                </a:moveTo>
                <a:lnTo>
                  <a:pt x="610735" y="0"/>
                </a:lnTo>
                <a:lnTo>
                  <a:pt x="610735" y="571870"/>
                </a:lnTo>
                <a:lnTo>
                  <a:pt x="0" y="571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0915668" y="4464529"/>
            <a:ext cx="7464778" cy="7220476"/>
          </a:xfrm>
          <a:custGeom>
            <a:avLst/>
            <a:gdLst/>
            <a:ahLst/>
            <a:cxnLst/>
            <a:rect r="r" b="b" t="t" l="l"/>
            <a:pathLst>
              <a:path h="7220476" w="7464778">
                <a:moveTo>
                  <a:pt x="0" y="0"/>
                </a:moveTo>
                <a:lnTo>
                  <a:pt x="7464778" y="0"/>
                </a:lnTo>
                <a:lnTo>
                  <a:pt x="7464778" y="7220476"/>
                </a:lnTo>
                <a:lnTo>
                  <a:pt x="0" y="72204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825379" y="8626954"/>
            <a:ext cx="2745513" cy="2336182"/>
          </a:xfrm>
          <a:custGeom>
            <a:avLst/>
            <a:gdLst/>
            <a:ahLst/>
            <a:cxnLst/>
            <a:rect r="r" b="b" t="t" l="l"/>
            <a:pathLst>
              <a:path h="2336182" w="2745513">
                <a:moveTo>
                  <a:pt x="0" y="0"/>
                </a:moveTo>
                <a:lnTo>
                  <a:pt x="2745513" y="0"/>
                </a:lnTo>
                <a:lnTo>
                  <a:pt x="2745513" y="2336182"/>
                </a:lnTo>
                <a:lnTo>
                  <a:pt x="0" y="23361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5400000">
            <a:off x="193149" y="-224651"/>
            <a:ext cx="708457" cy="1910057"/>
          </a:xfrm>
          <a:custGeom>
            <a:avLst/>
            <a:gdLst/>
            <a:ahLst/>
            <a:cxnLst/>
            <a:rect r="r" b="b" t="t" l="l"/>
            <a:pathLst>
              <a:path h="1910057" w="708457">
                <a:moveTo>
                  <a:pt x="0" y="0"/>
                </a:moveTo>
                <a:lnTo>
                  <a:pt x="708457" y="0"/>
                </a:lnTo>
                <a:lnTo>
                  <a:pt x="708457" y="1910057"/>
                </a:lnTo>
                <a:lnTo>
                  <a:pt x="0" y="19100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8492411">
            <a:off x="9958079" y="7932776"/>
            <a:ext cx="1436386" cy="2651049"/>
          </a:xfrm>
          <a:custGeom>
            <a:avLst/>
            <a:gdLst/>
            <a:ahLst/>
            <a:cxnLst/>
            <a:rect r="r" b="b" t="t" l="l"/>
            <a:pathLst>
              <a:path h="2651049" w="1436386">
                <a:moveTo>
                  <a:pt x="0" y="0"/>
                </a:moveTo>
                <a:lnTo>
                  <a:pt x="1436386" y="0"/>
                </a:lnTo>
                <a:lnTo>
                  <a:pt x="1436386" y="2651048"/>
                </a:lnTo>
                <a:lnTo>
                  <a:pt x="0" y="26510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8" id="18"/>
          <p:cNvSpPr/>
          <p:nvPr/>
        </p:nvSpPr>
        <p:spPr>
          <a:xfrm flipH="false" flipV="false" rot="0">
            <a:off x="9681624" y="4559770"/>
            <a:ext cx="1989297" cy="3056182"/>
          </a:xfrm>
          <a:custGeom>
            <a:avLst/>
            <a:gdLst/>
            <a:ahLst/>
            <a:cxnLst/>
            <a:rect r="r" b="b" t="t" l="l"/>
            <a:pathLst>
              <a:path h="3056182" w="1989297">
                <a:moveTo>
                  <a:pt x="0" y="0"/>
                </a:moveTo>
                <a:lnTo>
                  <a:pt x="1989296" y="0"/>
                </a:lnTo>
                <a:lnTo>
                  <a:pt x="1989296" y="3056182"/>
                </a:lnTo>
                <a:lnTo>
                  <a:pt x="0" y="30561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9" id="19"/>
          <p:cNvSpPr txBox="true"/>
          <p:nvPr/>
        </p:nvSpPr>
        <p:spPr>
          <a:xfrm rot="0">
            <a:off x="2872548" y="7455379"/>
            <a:ext cx="5535907" cy="460375"/>
          </a:xfrm>
          <a:prstGeom prst="rect">
            <a:avLst/>
          </a:prstGeom>
        </p:spPr>
        <p:txBody>
          <a:bodyPr anchor="t" rtlCol="false" tIns="0" lIns="0" bIns="0" rIns="0">
            <a:spAutoFit/>
          </a:bodyPr>
          <a:lstStyle/>
          <a:p>
            <a:pPr algn="just">
              <a:lnSpc>
                <a:spcPts val="3500"/>
              </a:lnSpc>
              <a:spcBef>
                <a:spcPct val="0"/>
              </a:spcBef>
            </a:pPr>
            <a:r>
              <a:rPr lang="en-US" sz="3500">
                <a:solidFill>
                  <a:srgbClr val="231F20"/>
                </a:solidFill>
                <a:latin typeface="Sniglet"/>
                <a:ea typeface="Sniglet"/>
                <a:cs typeface="Sniglet"/>
                <a:sym typeface="Sniglet"/>
              </a:rPr>
              <a:t>Business Model</a:t>
            </a:r>
          </a:p>
        </p:txBody>
      </p:sp>
      <p:sp>
        <p:nvSpPr>
          <p:cNvPr name="TextBox 20" id="20"/>
          <p:cNvSpPr txBox="true"/>
          <p:nvPr/>
        </p:nvSpPr>
        <p:spPr>
          <a:xfrm rot="0">
            <a:off x="2872548" y="8430104"/>
            <a:ext cx="5535907" cy="460375"/>
          </a:xfrm>
          <a:prstGeom prst="rect">
            <a:avLst/>
          </a:prstGeom>
        </p:spPr>
        <p:txBody>
          <a:bodyPr anchor="t" rtlCol="false" tIns="0" lIns="0" bIns="0" rIns="0">
            <a:spAutoFit/>
          </a:bodyPr>
          <a:lstStyle/>
          <a:p>
            <a:pPr algn="just">
              <a:lnSpc>
                <a:spcPts val="3500"/>
              </a:lnSpc>
              <a:spcBef>
                <a:spcPct val="0"/>
              </a:spcBef>
            </a:pPr>
            <a:r>
              <a:rPr lang="en-US" sz="3500">
                <a:solidFill>
                  <a:srgbClr val="231F20"/>
                </a:solidFill>
                <a:latin typeface="Sniglet"/>
                <a:ea typeface="Sniglet"/>
                <a:cs typeface="Sniglet"/>
                <a:sym typeface="Sniglet"/>
              </a:rPr>
              <a:t>Impact et Adoption</a:t>
            </a:r>
          </a:p>
        </p:txBody>
      </p:sp>
      <p:sp>
        <p:nvSpPr>
          <p:cNvPr name="TextBox 21" id="21"/>
          <p:cNvSpPr txBox="true"/>
          <p:nvPr/>
        </p:nvSpPr>
        <p:spPr>
          <a:xfrm rot="0">
            <a:off x="2872548" y="3560776"/>
            <a:ext cx="5535907" cy="460375"/>
          </a:xfrm>
          <a:prstGeom prst="rect">
            <a:avLst/>
          </a:prstGeom>
        </p:spPr>
        <p:txBody>
          <a:bodyPr anchor="t" rtlCol="false" tIns="0" lIns="0" bIns="0" rIns="0">
            <a:spAutoFit/>
          </a:bodyPr>
          <a:lstStyle/>
          <a:p>
            <a:pPr algn="just">
              <a:lnSpc>
                <a:spcPts val="3500"/>
              </a:lnSpc>
              <a:spcBef>
                <a:spcPct val="0"/>
              </a:spcBef>
            </a:pPr>
            <a:r>
              <a:rPr lang="en-US" sz="3500">
                <a:solidFill>
                  <a:srgbClr val="231F20"/>
                </a:solidFill>
                <a:latin typeface="Sniglet"/>
                <a:ea typeface="Sniglet"/>
                <a:cs typeface="Sniglet"/>
                <a:sym typeface="Sniglet"/>
              </a:rPr>
              <a:t>Introduction</a:t>
            </a:r>
          </a:p>
        </p:txBody>
      </p:sp>
      <p:sp>
        <p:nvSpPr>
          <p:cNvPr name="TextBox 22" id="22"/>
          <p:cNvSpPr txBox="true"/>
          <p:nvPr/>
        </p:nvSpPr>
        <p:spPr>
          <a:xfrm rot="0">
            <a:off x="2872548" y="4531204"/>
            <a:ext cx="5535907" cy="460375"/>
          </a:xfrm>
          <a:prstGeom prst="rect">
            <a:avLst/>
          </a:prstGeom>
        </p:spPr>
        <p:txBody>
          <a:bodyPr anchor="t" rtlCol="false" tIns="0" lIns="0" bIns="0" rIns="0">
            <a:spAutoFit/>
          </a:bodyPr>
          <a:lstStyle/>
          <a:p>
            <a:pPr algn="just">
              <a:lnSpc>
                <a:spcPts val="3500"/>
              </a:lnSpc>
              <a:spcBef>
                <a:spcPct val="0"/>
              </a:spcBef>
            </a:pPr>
            <a:r>
              <a:rPr lang="en-US" sz="3500">
                <a:solidFill>
                  <a:srgbClr val="231F20"/>
                </a:solidFill>
                <a:latin typeface="Sniglet"/>
                <a:ea typeface="Sniglet"/>
                <a:cs typeface="Sniglet"/>
                <a:sym typeface="Sniglet"/>
              </a:rPr>
              <a:t>Matériel Utilisés</a:t>
            </a:r>
          </a:p>
        </p:txBody>
      </p:sp>
      <p:sp>
        <p:nvSpPr>
          <p:cNvPr name="TextBox 23" id="23"/>
          <p:cNvSpPr txBox="true"/>
          <p:nvPr/>
        </p:nvSpPr>
        <p:spPr>
          <a:xfrm rot="0">
            <a:off x="2872548" y="5505929"/>
            <a:ext cx="5535907" cy="460375"/>
          </a:xfrm>
          <a:prstGeom prst="rect">
            <a:avLst/>
          </a:prstGeom>
        </p:spPr>
        <p:txBody>
          <a:bodyPr anchor="t" rtlCol="false" tIns="0" lIns="0" bIns="0" rIns="0">
            <a:spAutoFit/>
          </a:bodyPr>
          <a:lstStyle/>
          <a:p>
            <a:pPr algn="just">
              <a:lnSpc>
                <a:spcPts val="3500"/>
              </a:lnSpc>
              <a:spcBef>
                <a:spcPct val="0"/>
              </a:spcBef>
            </a:pPr>
            <a:r>
              <a:rPr lang="en-US" sz="3500">
                <a:solidFill>
                  <a:srgbClr val="231F20"/>
                </a:solidFill>
                <a:latin typeface="Sniglet"/>
                <a:ea typeface="Sniglet"/>
                <a:cs typeface="Sniglet"/>
                <a:sym typeface="Sniglet"/>
              </a:rPr>
              <a:t>Analyse du Marché</a:t>
            </a:r>
          </a:p>
        </p:txBody>
      </p:sp>
      <p:sp>
        <p:nvSpPr>
          <p:cNvPr name="TextBox 24" id="24"/>
          <p:cNvSpPr txBox="true"/>
          <p:nvPr/>
        </p:nvSpPr>
        <p:spPr>
          <a:xfrm rot="0">
            <a:off x="2872548" y="6480654"/>
            <a:ext cx="5535907" cy="460375"/>
          </a:xfrm>
          <a:prstGeom prst="rect">
            <a:avLst/>
          </a:prstGeom>
        </p:spPr>
        <p:txBody>
          <a:bodyPr anchor="t" rtlCol="false" tIns="0" lIns="0" bIns="0" rIns="0">
            <a:spAutoFit/>
          </a:bodyPr>
          <a:lstStyle/>
          <a:p>
            <a:pPr algn="just">
              <a:lnSpc>
                <a:spcPts val="3500"/>
              </a:lnSpc>
              <a:spcBef>
                <a:spcPct val="0"/>
              </a:spcBef>
            </a:pPr>
            <a:r>
              <a:rPr lang="en-US" sz="3500">
                <a:solidFill>
                  <a:srgbClr val="231F20"/>
                </a:solidFill>
                <a:latin typeface="Sniglet"/>
                <a:ea typeface="Sniglet"/>
                <a:cs typeface="Sniglet"/>
                <a:sym typeface="Sniglet"/>
              </a:rPr>
              <a:t>Analyse PESTEL</a:t>
            </a:r>
          </a:p>
        </p:txBody>
      </p:sp>
      <p:sp>
        <p:nvSpPr>
          <p:cNvPr name="Freeform 25" id="25"/>
          <p:cNvSpPr/>
          <p:nvPr/>
        </p:nvSpPr>
        <p:spPr>
          <a:xfrm flipH="false" flipV="false" rot="0">
            <a:off x="1920134" y="9223175"/>
            <a:ext cx="610735" cy="571870"/>
          </a:xfrm>
          <a:custGeom>
            <a:avLst/>
            <a:gdLst/>
            <a:ahLst/>
            <a:cxnLst/>
            <a:rect r="r" b="b" t="t" l="l"/>
            <a:pathLst>
              <a:path h="571870" w="610735">
                <a:moveTo>
                  <a:pt x="0" y="0"/>
                </a:moveTo>
                <a:lnTo>
                  <a:pt x="610735" y="0"/>
                </a:lnTo>
                <a:lnTo>
                  <a:pt x="610735" y="571870"/>
                </a:lnTo>
                <a:lnTo>
                  <a:pt x="0" y="571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2836845" y="9334670"/>
            <a:ext cx="5535907" cy="460375"/>
          </a:xfrm>
          <a:prstGeom prst="rect">
            <a:avLst/>
          </a:prstGeom>
        </p:spPr>
        <p:txBody>
          <a:bodyPr anchor="t" rtlCol="false" tIns="0" lIns="0" bIns="0" rIns="0">
            <a:spAutoFit/>
          </a:bodyPr>
          <a:lstStyle/>
          <a:p>
            <a:pPr algn="just">
              <a:lnSpc>
                <a:spcPts val="3500"/>
              </a:lnSpc>
              <a:spcBef>
                <a:spcPct val="0"/>
              </a:spcBef>
            </a:pPr>
            <a:r>
              <a:rPr lang="en-US" sz="3500">
                <a:solidFill>
                  <a:srgbClr val="231F20"/>
                </a:solidFill>
                <a:latin typeface="Sniglet"/>
                <a:ea typeface="Sniglet"/>
                <a:cs typeface="Sniglet"/>
                <a:sym typeface="Sniglet"/>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E8"/>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6808" r="0" b="6808"/>
          <a:stretch>
            <a:fillRect/>
          </a:stretch>
        </p:blipFill>
        <p:spPr>
          <a:xfrm flipH="false" flipV="false" rot="0">
            <a:off x="4613847" y="1948636"/>
            <a:ext cx="8670519" cy="4269247"/>
          </a:xfrm>
          <a:prstGeom prst="rect">
            <a:avLst/>
          </a:prstGeom>
        </p:spPr>
      </p:pic>
      <p:sp>
        <p:nvSpPr>
          <p:cNvPr name="TextBox 3" id="3"/>
          <p:cNvSpPr txBox="true"/>
          <p:nvPr/>
        </p:nvSpPr>
        <p:spPr>
          <a:xfrm rot="0">
            <a:off x="565674" y="990600"/>
            <a:ext cx="17722326" cy="691998"/>
          </a:xfrm>
          <a:prstGeom prst="rect">
            <a:avLst/>
          </a:prstGeom>
        </p:spPr>
        <p:txBody>
          <a:bodyPr anchor="t" rtlCol="false" tIns="0" lIns="0" bIns="0" rIns="0">
            <a:spAutoFit/>
          </a:bodyPr>
          <a:lstStyle/>
          <a:p>
            <a:pPr algn="just">
              <a:lnSpc>
                <a:spcPts val="2808"/>
              </a:lnSpc>
              <a:spcBef>
                <a:spcPct val="0"/>
              </a:spcBef>
            </a:pPr>
            <a:r>
              <a:rPr lang="en-US" sz="2005">
                <a:solidFill>
                  <a:srgbClr val="000000"/>
                </a:solidFill>
                <a:latin typeface="Sniglet"/>
                <a:ea typeface="Sniglet"/>
                <a:cs typeface="Sniglet"/>
                <a:sym typeface="Sniglet"/>
              </a:rPr>
              <a:t>En Côte d'Ivoire, l'usage excessif des climatiseurs entraîne une consommation énergétique élevée, générant de lourds coûts et des impacts environnementaux.</a:t>
            </a:r>
          </a:p>
        </p:txBody>
      </p:sp>
      <p:sp>
        <p:nvSpPr>
          <p:cNvPr name="TextBox 4" id="4"/>
          <p:cNvSpPr txBox="true"/>
          <p:nvPr/>
        </p:nvSpPr>
        <p:spPr>
          <a:xfrm rot="0">
            <a:off x="461716" y="6763245"/>
            <a:ext cx="17999355" cy="332740"/>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Arimo Bold"/>
                <a:ea typeface="Arimo Bold"/>
                <a:cs typeface="Arimo Bold"/>
                <a:sym typeface="Arimo Bold"/>
              </a:rPr>
              <a:t>ThermoEcoSense </a:t>
            </a:r>
            <a:r>
              <a:rPr lang="en-US" sz="1899">
                <a:solidFill>
                  <a:srgbClr val="000000"/>
                </a:solidFill>
                <a:latin typeface="Arimo"/>
                <a:ea typeface="Arimo"/>
                <a:cs typeface="Arimo"/>
                <a:sym typeface="Arimo"/>
              </a:rPr>
              <a:t>est un dispositif innovant visant à optimiser l'utilisation des climatiseurs et autres appareils thermiques de manière éco-responsable et économique.</a:t>
            </a:r>
          </a:p>
        </p:txBody>
      </p:sp>
      <p:sp>
        <p:nvSpPr>
          <p:cNvPr name="TextBox 5" id="5"/>
          <p:cNvSpPr txBox="true"/>
          <p:nvPr/>
        </p:nvSpPr>
        <p:spPr>
          <a:xfrm rot="0">
            <a:off x="1028700" y="8015394"/>
            <a:ext cx="16397516" cy="1656715"/>
          </a:xfrm>
          <a:prstGeom prst="rect">
            <a:avLst/>
          </a:prstGeom>
        </p:spPr>
        <p:txBody>
          <a:bodyPr anchor="t" rtlCol="false" tIns="0" lIns="0" bIns="0" rIns="0">
            <a:spAutoFit/>
          </a:bodyPr>
          <a:lstStyle/>
          <a:p>
            <a:pPr algn="ctr">
              <a:lnSpc>
                <a:spcPts val="2659"/>
              </a:lnSpc>
            </a:pPr>
            <a:r>
              <a:rPr lang="en-US" sz="1899">
                <a:solidFill>
                  <a:srgbClr val="000000"/>
                </a:solidFill>
                <a:latin typeface="Open Sans"/>
                <a:ea typeface="Open Sans"/>
                <a:cs typeface="Open Sans"/>
                <a:sym typeface="Open Sans"/>
              </a:rPr>
              <a:t>Objectifs attendus :</a:t>
            </a:r>
          </a:p>
          <a:p>
            <a:pPr algn="ctr" marL="410209" indent="-205105" lvl="1">
              <a:lnSpc>
                <a:spcPts val="2659"/>
              </a:lnSpc>
              <a:spcBef>
                <a:spcPct val="0"/>
              </a:spcBef>
              <a:buFont typeface="Arial"/>
              <a:buChar char="•"/>
            </a:pPr>
            <a:r>
              <a:rPr lang="en-US" sz="1899">
                <a:solidFill>
                  <a:srgbClr val="000000"/>
                </a:solidFill>
                <a:latin typeface="Open Sans"/>
                <a:ea typeface="Open Sans"/>
                <a:cs typeface="Open Sans"/>
                <a:sym typeface="Open Sans"/>
              </a:rPr>
              <a:t>Réduction de la cons</a:t>
            </a:r>
            <a:r>
              <a:rPr lang="en-US" sz="1899">
                <a:solidFill>
                  <a:srgbClr val="000000"/>
                </a:solidFill>
                <a:latin typeface="Open Sans"/>
                <a:ea typeface="Open Sans"/>
                <a:cs typeface="Open Sans"/>
                <a:sym typeface="Open Sans"/>
              </a:rPr>
              <a:t>ommation énergétique</a:t>
            </a:r>
          </a:p>
          <a:p>
            <a:pPr algn="ctr" marL="410209" indent="-205105" lvl="1">
              <a:lnSpc>
                <a:spcPts val="2659"/>
              </a:lnSpc>
              <a:spcBef>
                <a:spcPct val="0"/>
              </a:spcBef>
              <a:buFont typeface="Arial"/>
              <a:buChar char="•"/>
            </a:pPr>
            <a:r>
              <a:rPr lang="en-US" sz="1899">
                <a:solidFill>
                  <a:srgbClr val="000000"/>
                </a:solidFill>
                <a:latin typeface="Open Sans"/>
                <a:ea typeface="Open Sans"/>
                <a:cs typeface="Open Sans"/>
                <a:sym typeface="Open Sans"/>
              </a:rPr>
              <a:t>Amélioration du confort thermique à la maison ou en entreprise</a:t>
            </a:r>
          </a:p>
          <a:p>
            <a:pPr algn="ctr" marL="410209" indent="-205105" lvl="1">
              <a:lnSpc>
                <a:spcPts val="2659"/>
              </a:lnSpc>
              <a:spcBef>
                <a:spcPct val="0"/>
              </a:spcBef>
              <a:buFont typeface="Arial"/>
              <a:buChar char="•"/>
            </a:pPr>
            <a:r>
              <a:rPr lang="en-US" sz="1899">
                <a:solidFill>
                  <a:srgbClr val="000000"/>
                </a:solidFill>
                <a:latin typeface="Open Sans"/>
                <a:ea typeface="Open Sans"/>
                <a:cs typeface="Open Sans"/>
                <a:sym typeface="Open Sans"/>
              </a:rPr>
              <a:t>Sensibilisation aux pratiques éco-responsables</a:t>
            </a:r>
          </a:p>
          <a:p>
            <a:pPr algn="ctr">
              <a:lnSpc>
                <a:spcPts val="2659"/>
              </a:lnSpc>
              <a:spcBef>
                <a:spcPct val="0"/>
              </a:spcBef>
            </a:pP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E8"/>
        </a:solidFill>
      </p:bgPr>
    </p:bg>
    <p:spTree>
      <p:nvGrpSpPr>
        <p:cNvPr id="1" name=""/>
        <p:cNvGrpSpPr/>
        <p:nvPr/>
      </p:nvGrpSpPr>
      <p:grpSpPr>
        <a:xfrm>
          <a:off x="0" y="0"/>
          <a:ext cx="0" cy="0"/>
          <a:chOff x="0" y="0"/>
          <a:chExt cx="0" cy="0"/>
        </a:xfrm>
      </p:grpSpPr>
      <p:grpSp>
        <p:nvGrpSpPr>
          <p:cNvPr name="Group 2" id="2"/>
          <p:cNvGrpSpPr/>
          <p:nvPr/>
        </p:nvGrpSpPr>
        <p:grpSpPr>
          <a:xfrm rot="0">
            <a:off x="11537518" y="-3472328"/>
            <a:ext cx="9113869" cy="911386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12E">
                <a:alpha val="19608"/>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594182" y="277800"/>
            <a:ext cx="6503745" cy="6231770"/>
          </a:xfrm>
          <a:custGeom>
            <a:avLst/>
            <a:gdLst/>
            <a:ahLst/>
            <a:cxnLst/>
            <a:rect r="r" b="b" t="t" l="l"/>
            <a:pathLst>
              <a:path h="6231770" w="6503745">
                <a:moveTo>
                  <a:pt x="0" y="0"/>
                </a:moveTo>
                <a:lnTo>
                  <a:pt x="6503745" y="0"/>
                </a:lnTo>
                <a:lnTo>
                  <a:pt x="6503745" y="6231770"/>
                </a:lnTo>
                <a:lnTo>
                  <a:pt x="0" y="6231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63931" y="683385"/>
            <a:ext cx="8864349" cy="1419818"/>
            <a:chOff x="0" y="0"/>
            <a:chExt cx="592093" cy="94837"/>
          </a:xfrm>
        </p:grpSpPr>
        <p:sp>
          <p:nvSpPr>
            <p:cNvPr name="Freeform 7" id="7"/>
            <p:cNvSpPr/>
            <p:nvPr/>
          </p:nvSpPr>
          <p:spPr>
            <a:xfrm flipH="false" flipV="false" rot="0">
              <a:off x="0" y="0"/>
              <a:ext cx="592093" cy="94837"/>
            </a:xfrm>
            <a:custGeom>
              <a:avLst/>
              <a:gdLst/>
              <a:ahLst/>
              <a:cxnLst/>
              <a:rect r="r" b="b" t="t" l="l"/>
              <a:pathLst>
                <a:path h="94837" w="592093">
                  <a:moveTo>
                    <a:pt x="47418" y="0"/>
                  </a:moveTo>
                  <a:lnTo>
                    <a:pt x="544675" y="0"/>
                  </a:lnTo>
                  <a:cubicBezTo>
                    <a:pt x="570863" y="0"/>
                    <a:pt x="592093" y="21230"/>
                    <a:pt x="592093" y="47418"/>
                  </a:cubicBezTo>
                  <a:lnTo>
                    <a:pt x="592093" y="47418"/>
                  </a:lnTo>
                  <a:cubicBezTo>
                    <a:pt x="592093" y="73607"/>
                    <a:pt x="570863" y="94837"/>
                    <a:pt x="544675" y="94837"/>
                  </a:cubicBezTo>
                  <a:lnTo>
                    <a:pt x="47418" y="94837"/>
                  </a:lnTo>
                  <a:cubicBezTo>
                    <a:pt x="21230" y="94837"/>
                    <a:pt x="0" y="73607"/>
                    <a:pt x="0" y="47418"/>
                  </a:cubicBezTo>
                  <a:lnTo>
                    <a:pt x="0" y="47418"/>
                  </a:lnTo>
                  <a:cubicBezTo>
                    <a:pt x="0" y="21230"/>
                    <a:pt x="21230" y="0"/>
                    <a:pt x="47418" y="0"/>
                  </a:cubicBezTo>
                  <a:close/>
                </a:path>
              </a:pathLst>
            </a:custGeom>
            <a:solidFill>
              <a:srgbClr val="6AC758"/>
            </a:solidFill>
          </p:spPr>
        </p:sp>
        <p:sp>
          <p:nvSpPr>
            <p:cNvPr name="TextBox 8" id="8"/>
            <p:cNvSpPr txBox="true"/>
            <p:nvPr/>
          </p:nvSpPr>
          <p:spPr>
            <a:xfrm>
              <a:off x="0" y="-38100"/>
              <a:ext cx="592093" cy="13293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7087084" y="7894541"/>
            <a:ext cx="1983899" cy="3420515"/>
          </a:xfrm>
          <a:custGeom>
            <a:avLst/>
            <a:gdLst/>
            <a:ahLst/>
            <a:cxnLst/>
            <a:rect r="r" b="b" t="t" l="l"/>
            <a:pathLst>
              <a:path h="3420515" w="1983899">
                <a:moveTo>
                  <a:pt x="0" y="0"/>
                </a:moveTo>
                <a:lnTo>
                  <a:pt x="1983898" y="0"/>
                </a:lnTo>
                <a:lnTo>
                  <a:pt x="1983898" y="3420515"/>
                </a:lnTo>
                <a:lnTo>
                  <a:pt x="0" y="34205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306660" y="9424189"/>
            <a:ext cx="2085916" cy="1725621"/>
          </a:xfrm>
          <a:custGeom>
            <a:avLst/>
            <a:gdLst/>
            <a:ahLst/>
            <a:cxnLst/>
            <a:rect r="r" b="b" t="t" l="l"/>
            <a:pathLst>
              <a:path h="1725621" w="2085916">
                <a:moveTo>
                  <a:pt x="0" y="0"/>
                </a:moveTo>
                <a:lnTo>
                  <a:pt x="2085916" y="0"/>
                </a:lnTo>
                <a:lnTo>
                  <a:pt x="2085916" y="1725622"/>
                </a:lnTo>
                <a:lnTo>
                  <a:pt x="0" y="17256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464528" y="5974087"/>
            <a:ext cx="2137724" cy="3284213"/>
          </a:xfrm>
          <a:custGeom>
            <a:avLst/>
            <a:gdLst/>
            <a:ahLst/>
            <a:cxnLst/>
            <a:rect r="r" b="b" t="t" l="l"/>
            <a:pathLst>
              <a:path h="3284213" w="2137724">
                <a:moveTo>
                  <a:pt x="0" y="0"/>
                </a:moveTo>
                <a:lnTo>
                  <a:pt x="2137724" y="0"/>
                </a:lnTo>
                <a:lnTo>
                  <a:pt x="2137724" y="3284213"/>
                </a:lnTo>
                <a:lnTo>
                  <a:pt x="0" y="32842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0755555" y="9572183"/>
            <a:ext cx="1680125" cy="1429634"/>
          </a:xfrm>
          <a:custGeom>
            <a:avLst/>
            <a:gdLst/>
            <a:ahLst/>
            <a:cxnLst/>
            <a:rect r="r" b="b" t="t" l="l"/>
            <a:pathLst>
              <a:path h="1429634" w="1680125">
                <a:moveTo>
                  <a:pt x="0" y="0"/>
                </a:moveTo>
                <a:lnTo>
                  <a:pt x="1680125" y="0"/>
                </a:lnTo>
                <a:lnTo>
                  <a:pt x="1680125" y="1429634"/>
                </a:lnTo>
                <a:lnTo>
                  <a:pt x="0" y="14296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360110" y="2358205"/>
            <a:ext cx="6233552" cy="3255343"/>
          </a:xfrm>
          <a:custGeom>
            <a:avLst/>
            <a:gdLst/>
            <a:ahLst/>
            <a:cxnLst/>
            <a:rect r="r" b="b" t="t" l="l"/>
            <a:pathLst>
              <a:path h="3255343" w="6233552">
                <a:moveTo>
                  <a:pt x="0" y="0"/>
                </a:moveTo>
                <a:lnTo>
                  <a:pt x="6233551" y="0"/>
                </a:lnTo>
                <a:lnTo>
                  <a:pt x="6233551" y="3255342"/>
                </a:lnTo>
                <a:lnTo>
                  <a:pt x="0" y="3255342"/>
                </a:lnTo>
                <a:lnTo>
                  <a:pt x="0" y="0"/>
                </a:lnTo>
                <a:close/>
              </a:path>
            </a:pathLst>
          </a:custGeom>
          <a:blipFill>
            <a:blip r:embed="rId12"/>
            <a:stretch>
              <a:fillRect l="0" t="0" r="0" b="0"/>
            </a:stretch>
          </a:blipFill>
        </p:spPr>
      </p:sp>
      <p:sp>
        <p:nvSpPr>
          <p:cNvPr name="Freeform 14" id="14"/>
          <p:cNvSpPr/>
          <p:nvPr/>
        </p:nvSpPr>
        <p:spPr>
          <a:xfrm flipH="false" flipV="false" rot="0">
            <a:off x="6947269" y="2401599"/>
            <a:ext cx="3161884" cy="3168554"/>
          </a:xfrm>
          <a:custGeom>
            <a:avLst/>
            <a:gdLst/>
            <a:ahLst/>
            <a:cxnLst/>
            <a:rect r="r" b="b" t="t" l="l"/>
            <a:pathLst>
              <a:path h="3168554" w="3161884">
                <a:moveTo>
                  <a:pt x="0" y="0"/>
                </a:moveTo>
                <a:lnTo>
                  <a:pt x="3161883" y="0"/>
                </a:lnTo>
                <a:lnTo>
                  <a:pt x="3161883" y="3168554"/>
                </a:lnTo>
                <a:lnTo>
                  <a:pt x="0" y="3168554"/>
                </a:lnTo>
                <a:lnTo>
                  <a:pt x="0" y="0"/>
                </a:lnTo>
                <a:close/>
              </a:path>
            </a:pathLst>
          </a:custGeom>
          <a:blipFill>
            <a:blip r:embed="rId13">
              <a:alphaModFix amt="70000"/>
            </a:blip>
            <a:stretch>
              <a:fillRect l="0" t="0" r="0" b="0"/>
            </a:stretch>
          </a:blipFill>
        </p:spPr>
      </p:sp>
      <p:sp>
        <p:nvSpPr>
          <p:cNvPr name="TextBox 15" id="15"/>
          <p:cNvSpPr txBox="true"/>
          <p:nvPr/>
        </p:nvSpPr>
        <p:spPr>
          <a:xfrm rot="0">
            <a:off x="1028700" y="824969"/>
            <a:ext cx="7715654" cy="1305217"/>
          </a:xfrm>
          <a:prstGeom prst="rect">
            <a:avLst/>
          </a:prstGeom>
        </p:spPr>
        <p:txBody>
          <a:bodyPr anchor="t" rtlCol="false" tIns="0" lIns="0" bIns="0" rIns="0">
            <a:spAutoFit/>
          </a:bodyPr>
          <a:lstStyle/>
          <a:p>
            <a:pPr algn="ctr">
              <a:lnSpc>
                <a:spcPts val="4835"/>
              </a:lnSpc>
              <a:spcBef>
                <a:spcPct val="0"/>
              </a:spcBef>
            </a:pPr>
            <a:r>
              <a:rPr lang="en-US" sz="4835">
                <a:solidFill>
                  <a:srgbClr val="231F20"/>
                </a:solidFill>
                <a:latin typeface="Cubao Narrow"/>
                <a:ea typeface="Cubao Narrow"/>
                <a:cs typeface="Cubao Narrow"/>
                <a:sym typeface="Cubao Narrow"/>
              </a:rPr>
              <a:t>Composants principales de ThermoEcoSense</a:t>
            </a:r>
          </a:p>
        </p:txBody>
      </p:sp>
      <p:sp>
        <p:nvSpPr>
          <p:cNvPr name="TextBox 16" id="16"/>
          <p:cNvSpPr txBox="true"/>
          <p:nvPr/>
        </p:nvSpPr>
        <p:spPr>
          <a:xfrm rot="0">
            <a:off x="189075" y="5784416"/>
            <a:ext cx="12811720" cy="4674637"/>
          </a:xfrm>
          <a:prstGeom prst="rect">
            <a:avLst/>
          </a:prstGeom>
        </p:spPr>
        <p:txBody>
          <a:bodyPr anchor="t" rtlCol="false" tIns="0" lIns="0" bIns="0" rIns="0">
            <a:spAutoFit/>
          </a:bodyPr>
          <a:lstStyle/>
          <a:p>
            <a:pPr algn="l" marL="393071" indent="-196536" lvl="1">
              <a:lnSpc>
                <a:spcPts val="2876"/>
              </a:lnSpc>
              <a:buFont typeface="Arial"/>
              <a:buChar char="•"/>
            </a:pPr>
            <a:r>
              <a:rPr lang="en-US" sz="1820">
                <a:solidFill>
                  <a:srgbClr val="231F20"/>
                </a:solidFill>
                <a:latin typeface="Sniglet"/>
                <a:ea typeface="Sniglet"/>
                <a:cs typeface="Sniglet"/>
                <a:sym typeface="Sniglet"/>
              </a:rPr>
              <a:t>Ventilateur (Climatisation) :</a:t>
            </a:r>
          </a:p>
          <a:p>
            <a:pPr algn="l">
              <a:lnSpc>
                <a:spcPts val="2876"/>
              </a:lnSpc>
            </a:pPr>
            <a:r>
              <a:rPr lang="en-US" sz="1820">
                <a:solidFill>
                  <a:srgbClr val="231F20"/>
                </a:solidFill>
                <a:latin typeface="Sniglet"/>
                <a:ea typeface="Sniglet"/>
                <a:cs typeface="Sniglet"/>
                <a:sym typeface="Sniglet"/>
              </a:rPr>
              <a:t> </a:t>
            </a:r>
            <a:r>
              <a:rPr lang="en-US" sz="1820">
                <a:solidFill>
                  <a:srgbClr val="231F20"/>
                </a:solidFill>
                <a:latin typeface="Sniglet"/>
                <a:ea typeface="Sniglet"/>
                <a:cs typeface="Sniglet"/>
                <a:sym typeface="Sniglet"/>
              </a:rPr>
              <a:t>Le ventilateur représente le climatiseur, contrôlé automatiquement en fonction des données de température et d'humidité.</a:t>
            </a:r>
          </a:p>
          <a:p>
            <a:pPr algn="l" marL="393071" indent="-196536" lvl="1">
              <a:lnSpc>
                <a:spcPts val="2876"/>
              </a:lnSpc>
              <a:buFont typeface="Arial"/>
              <a:buChar char="•"/>
            </a:pPr>
            <a:r>
              <a:rPr lang="en-US" sz="1820">
                <a:solidFill>
                  <a:srgbClr val="231F20"/>
                </a:solidFill>
                <a:latin typeface="Sniglet"/>
                <a:ea typeface="Sniglet"/>
                <a:cs typeface="Sniglet"/>
                <a:sym typeface="Sniglet"/>
              </a:rPr>
              <a:t>Capteur DHT22 :</a:t>
            </a:r>
          </a:p>
          <a:p>
            <a:pPr algn="l">
              <a:lnSpc>
                <a:spcPts val="2876"/>
              </a:lnSpc>
            </a:pPr>
            <a:r>
              <a:rPr lang="en-US" sz="1820">
                <a:solidFill>
                  <a:srgbClr val="231F20"/>
                </a:solidFill>
                <a:latin typeface="Sniglet"/>
                <a:ea typeface="Sniglet"/>
                <a:cs typeface="Sniglet"/>
                <a:sym typeface="Sniglet"/>
              </a:rPr>
              <a:t>IL m</a:t>
            </a:r>
            <a:r>
              <a:rPr lang="en-US" sz="1820">
                <a:solidFill>
                  <a:srgbClr val="231F20"/>
                </a:solidFill>
                <a:latin typeface="Sniglet"/>
                <a:ea typeface="Sniglet"/>
                <a:cs typeface="Sniglet"/>
                <a:sym typeface="Sniglet"/>
              </a:rPr>
              <a:t>esure à la fois la température et l'humidité avec une grande précision.</a:t>
            </a:r>
          </a:p>
          <a:p>
            <a:pPr algn="l">
              <a:lnSpc>
                <a:spcPts val="2876"/>
              </a:lnSpc>
            </a:pPr>
            <a:r>
              <a:rPr lang="en-US" sz="1820">
                <a:solidFill>
                  <a:srgbClr val="231F20"/>
                </a:solidFill>
                <a:latin typeface="Sniglet"/>
                <a:ea typeface="Sniglet"/>
                <a:cs typeface="Sniglet"/>
                <a:sym typeface="Sniglet"/>
              </a:rPr>
              <a:t>Il envoie également ces données au système pour ajuster le fonctionnement du climatiseur et garantir un confort optimal.</a:t>
            </a:r>
          </a:p>
          <a:p>
            <a:pPr algn="l" marL="393071" indent="-196536" lvl="1">
              <a:lnSpc>
                <a:spcPts val="2876"/>
              </a:lnSpc>
              <a:buFont typeface="Arial"/>
              <a:buChar char="•"/>
            </a:pPr>
            <a:r>
              <a:rPr lang="en-US" sz="1820">
                <a:solidFill>
                  <a:srgbClr val="231F20"/>
                </a:solidFill>
                <a:latin typeface="Sniglet"/>
                <a:ea typeface="Sniglet"/>
                <a:cs typeface="Sniglet"/>
                <a:sym typeface="Sniglet"/>
              </a:rPr>
              <a:t>Relais intelligent :</a:t>
            </a:r>
          </a:p>
          <a:p>
            <a:pPr algn="l">
              <a:lnSpc>
                <a:spcPts val="2876"/>
              </a:lnSpc>
            </a:pPr>
            <a:r>
              <a:rPr lang="en-US" sz="1820">
                <a:solidFill>
                  <a:srgbClr val="231F20"/>
                </a:solidFill>
                <a:latin typeface="Sniglet"/>
                <a:ea typeface="Sniglet"/>
                <a:cs typeface="Sniglet"/>
                <a:sym typeface="Sniglet"/>
              </a:rPr>
              <a:t>Actif en fonction des paramètres climatiques, il régule le fonctionnement du climatiseur (activation/désactivation).</a:t>
            </a:r>
          </a:p>
          <a:p>
            <a:pPr algn="l" marL="393071" indent="-196536" lvl="1">
              <a:lnSpc>
                <a:spcPts val="2876"/>
              </a:lnSpc>
              <a:buFont typeface="Arial"/>
              <a:buChar char="•"/>
            </a:pPr>
            <a:r>
              <a:rPr lang="en-US" sz="1820">
                <a:solidFill>
                  <a:srgbClr val="231F20"/>
                </a:solidFill>
                <a:latin typeface="Sniglet"/>
                <a:ea typeface="Sniglet"/>
                <a:cs typeface="Sniglet"/>
                <a:sym typeface="Sniglet"/>
              </a:rPr>
              <a:t>LED rouge :</a:t>
            </a:r>
          </a:p>
          <a:p>
            <a:pPr algn="l">
              <a:lnSpc>
                <a:spcPts val="2876"/>
              </a:lnSpc>
            </a:pPr>
            <a:r>
              <a:rPr lang="en-US" sz="1820">
                <a:solidFill>
                  <a:srgbClr val="231F20"/>
                </a:solidFill>
                <a:latin typeface="Sniglet"/>
                <a:ea typeface="Sniglet"/>
                <a:cs typeface="Sniglet"/>
                <a:sym typeface="Sniglet"/>
              </a:rPr>
              <a:t>S’allume lorsque le taux d'humidité est hors de la plage optimale, signalant un déséquilibre d'humidité (trop élevé ou trop bas).</a:t>
            </a:r>
          </a:p>
          <a:p>
            <a:pPr algn="l" marL="393071" indent="-196536" lvl="1">
              <a:lnSpc>
                <a:spcPts val="2876"/>
              </a:lnSpc>
              <a:buFont typeface="Arial"/>
              <a:buChar char="•"/>
            </a:pPr>
            <a:r>
              <a:rPr lang="en-US" sz="1820">
                <a:solidFill>
                  <a:srgbClr val="231F20"/>
                </a:solidFill>
                <a:latin typeface="Sniglet"/>
                <a:ea typeface="Sniglet"/>
                <a:cs typeface="Sniglet"/>
                <a:sym typeface="Sniglet"/>
              </a:rPr>
              <a:t>Application Blynk :</a:t>
            </a:r>
          </a:p>
          <a:p>
            <a:pPr algn="l">
              <a:lnSpc>
                <a:spcPts val="2876"/>
              </a:lnSpc>
            </a:pPr>
            <a:r>
              <a:rPr lang="en-US" sz="1820">
                <a:solidFill>
                  <a:srgbClr val="231F20"/>
                </a:solidFill>
                <a:latin typeface="Sniglet"/>
                <a:ea typeface="Sniglet"/>
                <a:cs typeface="Sniglet"/>
                <a:sym typeface="Sniglet"/>
              </a:rPr>
              <a:t>Permet de suivre les conditions en temps réel et de contrôler les appareils à distance via un smartphone.</a:t>
            </a:r>
          </a:p>
          <a:p>
            <a:pPr algn="l" marL="393071" indent="-196536" lvl="1">
              <a:lnSpc>
                <a:spcPts val="2876"/>
              </a:lnSpc>
              <a:buFont typeface="Arial"/>
              <a:buChar char="•"/>
            </a:pPr>
            <a:r>
              <a:rPr lang="en-US" sz="1820">
                <a:solidFill>
                  <a:srgbClr val="231F20"/>
                </a:solidFill>
                <a:latin typeface="Sniglet"/>
                <a:ea typeface="Sniglet"/>
                <a:cs typeface="Sniglet"/>
                <a:sym typeface="Sniglet"/>
              </a:rPr>
              <a:t>Afficheur lcd 2ic : pour afficher en temps réel la température et l’humidité.</a:t>
            </a:r>
          </a:p>
          <a:p>
            <a:pPr algn="l">
              <a:lnSpc>
                <a:spcPts val="287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E8"/>
        </a:solidFill>
      </p:bgPr>
    </p:bg>
    <p:spTree>
      <p:nvGrpSpPr>
        <p:cNvPr id="1" name=""/>
        <p:cNvGrpSpPr/>
        <p:nvPr/>
      </p:nvGrpSpPr>
      <p:grpSpPr>
        <a:xfrm>
          <a:off x="0" y="0"/>
          <a:ext cx="0" cy="0"/>
          <a:chOff x="0" y="0"/>
          <a:chExt cx="0" cy="0"/>
        </a:xfrm>
      </p:grpSpPr>
      <p:grpSp>
        <p:nvGrpSpPr>
          <p:cNvPr name="Group 2" id="2"/>
          <p:cNvGrpSpPr/>
          <p:nvPr/>
        </p:nvGrpSpPr>
        <p:grpSpPr>
          <a:xfrm rot="0">
            <a:off x="11537518" y="-3472328"/>
            <a:ext cx="9113869" cy="911386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12E">
                <a:alpha val="19608"/>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594182" y="277800"/>
            <a:ext cx="6503745" cy="6231770"/>
          </a:xfrm>
          <a:custGeom>
            <a:avLst/>
            <a:gdLst/>
            <a:ahLst/>
            <a:cxnLst/>
            <a:rect r="r" b="b" t="t" l="l"/>
            <a:pathLst>
              <a:path h="6231770" w="6503745">
                <a:moveTo>
                  <a:pt x="0" y="0"/>
                </a:moveTo>
                <a:lnTo>
                  <a:pt x="6503745" y="0"/>
                </a:lnTo>
                <a:lnTo>
                  <a:pt x="6503745" y="6231770"/>
                </a:lnTo>
                <a:lnTo>
                  <a:pt x="0" y="6231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318791"/>
            <a:ext cx="8864349" cy="1419818"/>
            <a:chOff x="0" y="0"/>
            <a:chExt cx="592093" cy="94837"/>
          </a:xfrm>
        </p:grpSpPr>
        <p:sp>
          <p:nvSpPr>
            <p:cNvPr name="Freeform 7" id="7"/>
            <p:cNvSpPr/>
            <p:nvPr/>
          </p:nvSpPr>
          <p:spPr>
            <a:xfrm flipH="false" flipV="false" rot="0">
              <a:off x="0" y="0"/>
              <a:ext cx="592093" cy="94837"/>
            </a:xfrm>
            <a:custGeom>
              <a:avLst/>
              <a:gdLst/>
              <a:ahLst/>
              <a:cxnLst/>
              <a:rect r="r" b="b" t="t" l="l"/>
              <a:pathLst>
                <a:path h="94837" w="592093">
                  <a:moveTo>
                    <a:pt x="47418" y="0"/>
                  </a:moveTo>
                  <a:lnTo>
                    <a:pt x="544675" y="0"/>
                  </a:lnTo>
                  <a:cubicBezTo>
                    <a:pt x="570863" y="0"/>
                    <a:pt x="592093" y="21230"/>
                    <a:pt x="592093" y="47418"/>
                  </a:cubicBezTo>
                  <a:lnTo>
                    <a:pt x="592093" y="47418"/>
                  </a:lnTo>
                  <a:cubicBezTo>
                    <a:pt x="592093" y="73607"/>
                    <a:pt x="570863" y="94837"/>
                    <a:pt x="544675" y="94837"/>
                  </a:cubicBezTo>
                  <a:lnTo>
                    <a:pt x="47418" y="94837"/>
                  </a:lnTo>
                  <a:cubicBezTo>
                    <a:pt x="21230" y="94837"/>
                    <a:pt x="0" y="73607"/>
                    <a:pt x="0" y="47418"/>
                  </a:cubicBezTo>
                  <a:lnTo>
                    <a:pt x="0" y="47418"/>
                  </a:lnTo>
                  <a:cubicBezTo>
                    <a:pt x="0" y="21230"/>
                    <a:pt x="21230" y="0"/>
                    <a:pt x="47418" y="0"/>
                  </a:cubicBezTo>
                  <a:close/>
                </a:path>
              </a:pathLst>
            </a:custGeom>
            <a:solidFill>
              <a:srgbClr val="6AC758"/>
            </a:solidFill>
          </p:spPr>
        </p:sp>
        <p:sp>
          <p:nvSpPr>
            <p:cNvPr name="TextBox 8" id="8"/>
            <p:cNvSpPr txBox="true"/>
            <p:nvPr/>
          </p:nvSpPr>
          <p:spPr>
            <a:xfrm>
              <a:off x="0" y="-38100"/>
              <a:ext cx="592093" cy="13293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7087084" y="7894541"/>
            <a:ext cx="1983899" cy="3420515"/>
          </a:xfrm>
          <a:custGeom>
            <a:avLst/>
            <a:gdLst/>
            <a:ahLst/>
            <a:cxnLst/>
            <a:rect r="r" b="b" t="t" l="l"/>
            <a:pathLst>
              <a:path h="3420515" w="1983899">
                <a:moveTo>
                  <a:pt x="0" y="0"/>
                </a:moveTo>
                <a:lnTo>
                  <a:pt x="1983898" y="0"/>
                </a:lnTo>
                <a:lnTo>
                  <a:pt x="1983898" y="3420515"/>
                </a:lnTo>
                <a:lnTo>
                  <a:pt x="0" y="34205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306660" y="9424189"/>
            <a:ext cx="2085916" cy="1725621"/>
          </a:xfrm>
          <a:custGeom>
            <a:avLst/>
            <a:gdLst/>
            <a:ahLst/>
            <a:cxnLst/>
            <a:rect r="r" b="b" t="t" l="l"/>
            <a:pathLst>
              <a:path h="1725621" w="2085916">
                <a:moveTo>
                  <a:pt x="0" y="0"/>
                </a:moveTo>
                <a:lnTo>
                  <a:pt x="2085916" y="0"/>
                </a:lnTo>
                <a:lnTo>
                  <a:pt x="2085916" y="1725622"/>
                </a:lnTo>
                <a:lnTo>
                  <a:pt x="0" y="17256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464528" y="5974087"/>
            <a:ext cx="2137724" cy="3284213"/>
          </a:xfrm>
          <a:custGeom>
            <a:avLst/>
            <a:gdLst/>
            <a:ahLst/>
            <a:cxnLst/>
            <a:rect r="r" b="b" t="t" l="l"/>
            <a:pathLst>
              <a:path h="3284213" w="2137724">
                <a:moveTo>
                  <a:pt x="0" y="0"/>
                </a:moveTo>
                <a:lnTo>
                  <a:pt x="2137724" y="0"/>
                </a:lnTo>
                <a:lnTo>
                  <a:pt x="2137724" y="3284213"/>
                </a:lnTo>
                <a:lnTo>
                  <a:pt x="0" y="32842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0755555" y="9572183"/>
            <a:ext cx="1680125" cy="1429634"/>
          </a:xfrm>
          <a:custGeom>
            <a:avLst/>
            <a:gdLst/>
            <a:ahLst/>
            <a:cxnLst/>
            <a:rect r="r" b="b" t="t" l="l"/>
            <a:pathLst>
              <a:path h="1429634" w="1680125">
                <a:moveTo>
                  <a:pt x="0" y="0"/>
                </a:moveTo>
                <a:lnTo>
                  <a:pt x="1680125" y="0"/>
                </a:lnTo>
                <a:lnTo>
                  <a:pt x="1680125" y="1429634"/>
                </a:lnTo>
                <a:lnTo>
                  <a:pt x="0" y="14296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3" id="13">
            <a:hlinkClick action="ppaction://media"/>
          </p:cNvPr>
          <p:cNvPicPr>
            <a:picLocks noChangeAspect="true"/>
          </p:cNvPicPr>
          <p:nvPr>
            <a:videoFile r:link="rId13"/>
            <p:extLst>
              <p:ext uri="{DAA4B4D4-6D71-4841-9C94-3DE7FCFB9230}">
                <p14:media xmlns:p14="http://schemas.microsoft.com/office/powerpoint/2010/main" r:embed="rId14"/>
              </p:ext>
            </p:extLst>
          </p:nvPr>
        </p:nvPicPr>
        <p:blipFill>
          <a:blip r:embed="rId12"/>
          <a:srcRect l="2728" t="0" r="2728" b="0"/>
          <a:stretch>
            <a:fillRect/>
          </a:stretch>
        </p:blipFill>
        <p:spPr>
          <a:xfrm flipH="false" flipV="false" rot="0">
            <a:off x="519643" y="3704025"/>
            <a:ext cx="6513048" cy="3875031"/>
          </a:xfrm>
          <a:prstGeom prst="rect">
            <a:avLst/>
          </a:prstGeom>
        </p:spPr>
      </p:pic>
      <p:sp>
        <p:nvSpPr>
          <p:cNvPr name="Freeform 14" id="14"/>
          <p:cNvSpPr/>
          <p:nvPr/>
        </p:nvSpPr>
        <p:spPr>
          <a:xfrm flipH="false" flipV="false" rot="0">
            <a:off x="7666505" y="2902961"/>
            <a:ext cx="4970105" cy="4844173"/>
          </a:xfrm>
          <a:custGeom>
            <a:avLst/>
            <a:gdLst/>
            <a:ahLst/>
            <a:cxnLst/>
            <a:rect r="r" b="b" t="t" l="l"/>
            <a:pathLst>
              <a:path h="4844173" w="4970105">
                <a:moveTo>
                  <a:pt x="0" y="0"/>
                </a:moveTo>
                <a:lnTo>
                  <a:pt x="4970105" y="0"/>
                </a:lnTo>
                <a:lnTo>
                  <a:pt x="4970105" y="4844174"/>
                </a:lnTo>
                <a:lnTo>
                  <a:pt x="0" y="4844174"/>
                </a:lnTo>
                <a:lnTo>
                  <a:pt x="0" y="0"/>
                </a:lnTo>
                <a:close/>
              </a:path>
            </a:pathLst>
          </a:custGeom>
          <a:blipFill>
            <a:blip r:embed="rId15"/>
            <a:stretch>
              <a:fillRect l="0" t="0" r="0" b="0"/>
            </a:stretch>
          </a:blipFill>
        </p:spPr>
      </p:sp>
      <p:sp>
        <p:nvSpPr>
          <p:cNvPr name="TextBox 15" id="15"/>
          <p:cNvSpPr txBox="true"/>
          <p:nvPr/>
        </p:nvSpPr>
        <p:spPr>
          <a:xfrm rot="0">
            <a:off x="3255244" y="375941"/>
            <a:ext cx="4411261" cy="1508178"/>
          </a:xfrm>
          <a:prstGeom prst="rect">
            <a:avLst/>
          </a:prstGeom>
        </p:spPr>
        <p:txBody>
          <a:bodyPr anchor="t" rtlCol="false" tIns="0" lIns="0" bIns="0" rIns="0">
            <a:spAutoFit/>
          </a:bodyPr>
          <a:lstStyle/>
          <a:p>
            <a:pPr algn="ctr">
              <a:lnSpc>
                <a:spcPts val="5634"/>
              </a:lnSpc>
              <a:spcBef>
                <a:spcPct val="0"/>
              </a:spcBef>
            </a:pPr>
            <a:r>
              <a:rPr lang="en-US" sz="5634">
                <a:solidFill>
                  <a:srgbClr val="231F20"/>
                </a:solidFill>
                <a:latin typeface="Cubao Narrow"/>
                <a:ea typeface="Cubao Narrow"/>
                <a:cs typeface="Cubao Narrow"/>
                <a:sym typeface="Cubao Narrow"/>
              </a:rPr>
              <a:t>Fonctionnement du Système</a:t>
            </a:r>
          </a:p>
        </p:txBody>
      </p:sp>
    </p:spTree>
  </p:cSld>
  <p:clrMapOvr>
    <a:masterClrMapping/>
  </p:clrMapOvr>
  <p:timing>
    <p:tnLst>
      <p:par>
        <p:cTn dur="indefinite" restart="never" nodeType="tmRoot">
          <p:childTnLst>
            <p:video>
              <p:cMediaNode vol="0">
                <p:cTn fill="hold" display="false">
                  <p:stCondLst>
                    <p:cond delay="indefinite"/>
                  </p:stCondLst>
                </p:cTn>
                <p:tgtEl>
                  <p:spTgt spid="13"/>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E8"/>
        </a:solidFill>
      </p:bgPr>
    </p:bg>
    <p:spTree>
      <p:nvGrpSpPr>
        <p:cNvPr id="1" name=""/>
        <p:cNvGrpSpPr/>
        <p:nvPr/>
      </p:nvGrpSpPr>
      <p:grpSpPr>
        <a:xfrm>
          <a:off x="0" y="0"/>
          <a:ext cx="0" cy="0"/>
          <a:chOff x="0" y="0"/>
          <a:chExt cx="0" cy="0"/>
        </a:xfrm>
      </p:grpSpPr>
      <p:grpSp>
        <p:nvGrpSpPr>
          <p:cNvPr name="Group 2" id="2"/>
          <p:cNvGrpSpPr/>
          <p:nvPr/>
        </p:nvGrpSpPr>
        <p:grpSpPr>
          <a:xfrm rot="0">
            <a:off x="2206001" y="4756677"/>
            <a:ext cx="4123682" cy="4185522"/>
            <a:chOff x="0" y="0"/>
            <a:chExt cx="812800" cy="824989"/>
          </a:xfrm>
        </p:grpSpPr>
        <p:sp>
          <p:nvSpPr>
            <p:cNvPr name="Freeform 3" id="3"/>
            <p:cNvSpPr/>
            <p:nvPr/>
          </p:nvSpPr>
          <p:spPr>
            <a:xfrm flipH="false" flipV="false" rot="0">
              <a:off x="0" y="0"/>
              <a:ext cx="812800" cy="824989"/>
            </a:xfrm>
            <a:custGeom>
              <a:avLst/>
              <a:gdLst/>
              <a:ahLst/>
              <a:cxnLst/>
              <a:rect r="r" b="b" t="t" l="l"/>
              <a:pathLst>
                <a:path h="824989" w="812800">
                  <a:moveTo>
                    <a:pt x="37549" y="0"/>
                  </a:moveTo>
                  <a:lnTo>
                    <a:pt x="775251" y="0"/>
                  </a:lnTo>
                  <a:cubicBezTo>
                    <a:pt x="785210" y="0"/>
                    <a:pt x="794761" y="3956"/>
                    <a:pt x="801802" y="10998"/>
                  </a:cubicBezTo>
                  <a:cubicBezTo>
                    <a:pt x="808844" y="18039"/>
                    <a:pt x="812800" y="27590"/>
                    <a:pt x="812800" y="37549"/>
                  </a:cubicBezTo>
                  <a:lnTo>
                    <a:pt x="812800" y="787440"/>
                  </a:lnTo>
                  <a:cubicBezTo>
                    <a:pt x="812800" y="808178"/>
                    <a:pt x="795989" y="824989"/>
                    <a:pt x="775251" y="824989"/>
                  </a:cubicBezTo>
                  <a:lnTo>
                    <a:pt x="37549" y="824989"/>
                  </a:lnTo>
                  <a:cubicBezTo>
                    <a:pt x="27590" y="824989"/>
                    <a:pt x="18039" y="821033"/>
                    <a:pt x="10998" y="813991"/>
                  </a:cubicBezTo>
                  <a:cubicBezTo>
                    <a:pt x="3956" y="806949"/>
                    <a:pt x="0" y="797399"/>
                    <a:pt x="0" y="787440"/>
                  </a:cubicBezTo>
                  <a:lnTo>
                    <a:pt x="0" y="37549"/>
                  </a:lnTo>
                  <a:cubicBezTo>
                    <a:pt x="0" y="27590"/>
                    <a:pt x="3956" y="18039"/>
                    <a:pt x="10998" y="10998"/>
                  </a:cubicBezTo>
                  <a:cubicBezTo>
                    <a:pt x="18039" y="3956"/>
                    <a:pt x="27590" y="0"/>
                    <a:pt x="37549" y="0"/>
                  </a:cubicBezTo>
                  <a:close/>
                </a:path>
              </a:pathLst>
            </a:custGeom>
            <a:solidFill>
              <a:srgbClr val="F8F12E"/>
            </a:solidFill>
          </p:spPr>
        </p:sp>
        <p:sp>
          <p:nvSpPr>
            <p:cNvPr name="TextBox 4" id="4"/>
            <p:cNvSpPr txBox="true"/>
            <p:nvPr/>
          </p:nvSpPr>
          <p:spPr>
            <a:xfrm>
              <a:off x="0" y="-38100"/>
              <a:ext cx="812800" cy="86308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082159" y="4756677"/>
            <a:ext cx="4123682" cy="4185522"/>
            <a:chOff x="0" y="0"/>
            <a:chExt cx="812800" cy="824989"/>
          </a:xfrm>
        </p:grpSpPr>
        <p:sp>
          <p:nvSpPr>
            <p:cNvPr name="Freeform 6" id="6"/>
            <p:cNvSpPr/>
            <p:nvPr/>
          </p:nvSpPr>
          <p:spPr>
            <a:xfrm flipH="false" flipV="false" rot="0">
              <a:off x="0" y="0"/>
              <a:ext cx="812800" cy="824989"/>
            </a:xfrm>
            <a:custGeom>
              <a:avLst/>
              <a:gdLst/>
              <a:ahLst/>
              <a:cxnLst/>
              <a:rect r="r" b="b" t="t" l="l"/>
              <a:pathLst>
                <a:path h="824989" w="812800">
                  <a:moveTo>
                    <a:pt x="37549" y="0"/>
                  </a:moveTo>
                  <a:lnTo>
                    <a:pt x="775251" y="0"/>
                  </a:lnTo>
                  <a:cubicBezTo>
                    <a:pt x="785210" y="0"/>
                    <a:pt x="794761" y="3956"/>
                    <a:pt x="801802" y="10998"/>
                  </a:cubicBezTo>
                  <a:cubicBezTo>
                    <a:pt x="808844" y="18039"/>
                    <a:pt x="812800" y="27590"/>
                    <a:pt x="812800" y="37549"/>
                  </a:cubicBezTo>
                  <a:lnTo>
                    <a:pt x="812800" y="787440"/>
                  </a:lnTo>
                  <a:cubicBezTo>
                    <a:pt x="812800" y="808178"/>
                    <a:pt x="795989" y="824989"/>
                    <a:pt x="775251" y="824989"/>
                  </a:cubicBezTo>
                  <a:lnTo>
                    <a:pt x="37549" y="824989"/>
                  </a:lnTo>
                  <a:cubicBezTo>
                    <a:pt x="27590" y="824989"/>
                    <a:pt x="18039" y="821033"/>
                    <a:pt x="10998" y="813991"/>
                  </a:cubicBezTo>
                  <a:cubicBezTo>
                    <a:pt x="3956" y="806949"/>
                    <a:pt x="0" y="797399"/>
                    <a:pt x="0" y="787440"/>
                  </a:cubicBezTo>
                  <a:lnTo>
                    <a:pt x="0" y="37549"/>
                  </a:lnTo>
                  <a:cubicBezTo>
                    <a:pt x="0" y="27590"/>
                    <a:pt x="3956" y="18039"/>
                    <a:pt x="10998" y="10998"/>
                  </a:cubicBezTo>
                  <a:cubicBezTo>
                    <a:pt x="18039" y="3956"/>
                    <a:pt x="27590" y="0"/>
                    <a:pt x="37549" y="0"/>
                  </a:cubicBezTo>
                  <a:close/>
                </a:path>
              </a:pathLst>
            </a:custGeom>
            <a:solidFill>
              <a:srgbClr val="F8F12E"/>
            </a:solidFill>
          </p:spPr>
        </p:sp>
        <p:sp>
          <p:nvSpPr>
            <p:cNvPr name="TextBox 7" id="7"/>
            <p:cNvSpPr txBox="true"/>
            <p:nvPr/>
          </p:nvSpPr>
          <p:spPr>
            <a:xfrm>
              <a:off x="0" y="-38100"/>
              <a:ext cx="812800" cy="86308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958316" y="4756677"/>
            <a:ext cx="4955173" cy="4756182"/>
            <a:chOff x="0" y="0"/>
            <a:chExt cx="976691" cy="937469"/>
          </a:xfrm>
        </p:grpSpPr>
        <p:sp>
          <p:nvSpPr>
            <p:cNvPr name="Freeform 9" id="9"/>
            <p:cNvSpPr/>
            <p:nvPr/>
          </p:nvSpPr>
          <p:spPr>
            <a:xfrm flipH="false" flipV="false" rot="0">
              <a:off x="0" y="0"/>
              <a:ext cx="976691" cy="937469"/>
            </a:xfrm>
            <a:custGeom>
              <a:avLst/>
              <a:gdLst/>
              <a:ahLst/>
              <a:cxnLst/>
              <a:rect r="r" b="b" t="t" l="l"/>
              <a:pathLst>
                <a:path h="937469" w="976691">
                  <a:moveTo>
                    <a:pt x="31248" y="0"/>
                  </a:moveTo>
                  <a:lnTo>
                    <a:pt x="945444" y="0"/>
                  </a:lnTo>
                  <a:cubicBezTo>
                    <a:pt x="962701" y="0"/>
                    <a:pt x="976691" y="13990"/>
                    <a:pt x="976691" y="31248"/>
                  </a:cubicBezTo>
                  <a:lnTo>
                    <a:pt x="976691" y="906221"/>
                  </a:lnTo>
                  <a:cubicBezTo>
                    <a:pt x="976691" y="914509"/>
                    <a:pt x="973399" y="922457"/>
                    <a:pt x="967539" y="928317"/>
                  </a:cubicBezTo>
                  <a:cubicBezTo>
                    <a:pt x="961679" y="934177"/>
                    <a:pt x="953731" y="937469"/>
                    <a:pt x="945444" y="937469"/>
                  </a:cubicBezTo>
                  <a:lnTo>
                    <a:pt x="31248" y="937469"/>
                  </a:lnTo>
                  <a:cubicBezTo>
                    <a:pt x="22960" y="937469"/>
                    <a:pt x="15012" y="934177"/>
                    <a:pt x="9152" y="928317"/>
                  </a:cubicBezTo>
                  <a:cubicBezTo>
                    <a:pt x="3292" y="922457"/>
                    <a:pt x="0" y="914509"/>
                    <a:pt x="0" y="906221"/>
                  </a:cubicBezTo>
                  <a:lnTo>
                    <a:pt x="0" y="31248"/>
                  </a:lnTo>
                  <a:cubicBezTo>
                    <a:pt x="0" y="22960"/>
                    <a:pt x="3292" y="15012"/>
                    <a:pt x="9152" y="9152"/>
                  </a:cubicBezTo>
                  <a:cubicBezTo>
                    <a:pt x="15012" y="3292"/>
                    <a:pt x="22960" y="0"/>
                    <a:pt x="31248" y="0"/>
                  </a:cubicBezTo>
                  <a:close/>
                </a:path>
              </a:pathLst>
            </a:custGeom>
            <a:solidFill>
              <a:srgbClr val="F8F12E"/>
            </a:solidFill>
          </p:spPr>
        </p:sp>
        <p:sp>
          <p:nvSpPr>
            <p:cNvPr name="TextBox 10" id="10"/>
            <p:cNvSpPr txBox="true"/>
            <p:nvPr/>
          </p:nvSpPr>
          <p:spPr>
            <a:xfrm>
              <a:off x="0" y="-38100"/>
              <a:ext cx="976691" cy="97556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206001" y="3165221"/>
            <a:ext cx="4123682" cy="3014368"/>
            <a:chOff x="0" y="0"/>
            <a:chExt cx="812800" cy="594148"/>
          </a:xfrm>
        </p:grpSpPr>
        <p:sp>
          <p:nvSpPr>
            <p:cNvPr name="Freeform 12" id="12"/>
            <p:cNvSpPr/>
            <p:nvPr/>
          </p:nvSpPr>
          <p:spPr>
            <a:xfrm flipH="false" flipV="false" rot="0">
              <a:off x="0" y="0"/>
              <a:ext cx="812800" cy="594148"/>
            </a:xfrm>
            <a:custGeom>
              <a:avLst/>
              <a:gdLst/>
              <a:ahLst/>
              <a:cxnLst/>
              <a:rect r="r" b="b" t="t" l="l"/>
              <a:pathLst>
                <a:path h="594148" w="812800">
                  <a:moveTo>
                    <a:pt x="37549" y="0"/>
                  </a:moveTo>
                  <a:lnTo>
                    <a:pt x="775251" y="0"/>
                  </a:lnTo>
                  <a:cubicBezTo>
                    <a:pt x="785210" y="0"/>
                    <a:pt x="794761" y="3956"/>
                    <a:pt x="801802" y="10998"/>
                  </a:cubicBezTo>
                  <a:cubicBezTo>
                    <a:pt x="808844" y="18039"/>
                    <a:pt x="812800" y="27590"/>
                    <a:pt x="812800" y="37549"/>
                  </a:cubicBezTo>
                  <a:lnTo>
                    <a:pt x="812800" y="556600"/>
                  </a:lnTo>
                  <a:cubicBezTo>
                    <a:pt x="812800" y="566558"/>
                    <a:pt x="808844" y="576109"/>
                    <a:pt x="801802" y="583150"/>
                  </a:cubicBezTo>
                  <a:cubicBezTo>
                    <a:pt x="794761" y="590192"/>
                    <a:pt x="785210" y="594148"/>
                    <a:pt x="775251" y="594148"/>
                  </a:cubicBezTo>
                  <a:lnTo>
                    <a:pt x="37549" y="594148"/>
                  </a:lnTo>
                  <a:cubicBezTo>
                    <a:pt x="27590" y="594148"/>
                    <a:pt x="18039" y="590192"/>
                    <a:pt x="10998" y="583150"/>
                  </a:cubicBezTo>
                  <a:cubicBezTo>
                    <a:pt x="3956" y="576109"/>
                    <a:pt x="0" y="566558"/>
                    <a:pt x="0" y="556600"/>
                  </a:cubicBezTo>
                  <a:lnTo>
                    <a:pt x="0" y="37549"/>
                  </a:lnTo>
                  <a:cubicBezTo>
                    <a:pt x="0" y="27590"/>
                    <a:pt x="3956" y="18039"/>
                    <a:pt x="10998" y="10998"/>
                  </a:cubicBezTo>
                  <a:cubicBezTo>
                    <a:pt x="18039" y="3956"/>
                    <a:pt x="27590" y="0"/>
                    <a:pt x="37549" y="0"/>
                  </a:cubicBezTo>
                  <a:close/>
                </a:path>
              </a:pathLst>
            </a:custGeom>
            <a:solidFill>
              <a:srgbClr val="1CA379"/>
            </a:solidFill>
          </p:spPr>
        </p:sp>
        <p:sp>
          <p:nvSpPr>
            <p:cNvPr name="TextBox 13" id="13"/>
            <p:cNvSpPr txBox="true"/>
            <p:nvPr/>
          </p:nvSpPr>
          <p:spPr>
            <a:xfrm>
              <a:off x="0" y="-38100"/>
              <a:ext cx="812800" cy="63224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958316" y="3336762"/>
            <a:ext cx="4955173" cy="3014368"/>
            <a:chOff x="0" y="0"/>
            <a:chExt cx="976691" cy="594148"/>
          </a:xfrm>
        </p:grpSpPr>
        <p:sp>
          <p:nvSpPr>
            <p:cNvPr name="Freeform 15" id="15"/>
            <p:cNvSpPr/>
            <p:nvPr/>
          </p:nvSpPr>
          <p:spPr>
            <a:xfrm flipH="false" flipV="false" rot="0">
              <a:off x="0" y="0"/>
              <a:ext cx="976691" cy="594148"/>
            </a:xfrm>
            <a:custGeom>
              <a:avLst/>
              <a:gdLst/>
              <a:ahLst/>
              <a:cxnLst/>
              <a:rect r="r" b="b" t="t" l="l"/>
              <a:pathLst>
                <a:path h="594148" w="976691">
                  <a:moveTo>
                    <a:pt x="31248" y="0"/>
                  </a:moveTo>
                  <a:lnTo>
                    <a:pt x="945444" y="0"/>
                  </a:lnTo>
                  <a:cubicBezTo>
                    <a:pt x="962701" y="0"/>
                    <a:pt x="976691" y="13990"/>
                    <a:pt x="976691" y="31248"/>
                  </a:cubicBezTo>
                  <a:lnTo>
                    <a:pt x="976691" y="562900"/>
                  </a:lnTo>
                  <a:cubicBezTo>
                    <a:pt x="976691" y="571188"/>
                    <a:pt x="973399" y="579136"/>
                    <a:pt x="967539" y="584996"/>
                  </a:cubicBezTo>
                  <a:cubicBezTo>
                    <a:pt x="961679" y="590856"/>
                    <a:pt x="953731" y="594148"/>
                    <a:pt x="945444" y="594148"/>
                  </a:cubicBezTo>
                  <a:lnTo>
                    <a:pt x="31248" y="594148"/>
                  </a:lnTo>
                  <a:cubicBezTo>
                    <a:pt x="22960" y="594148"/>
                    <a:pt x="15012" y="590856"/>
                    <a:pt x="9152" y="584996"/>
                  </a:cubicBezTo>
                  <a:cubicBezTo>
                    <a:pt x="3292" y="579136"/>
                    <a:pt x="0" y="571188"/>
                    <a:pt x="0" y="562900"/>
                  </a:cubicBezTo>
                  <a:lnTo>
                    <a:pt x="0" y="31248"/>
                  </a:lnTo>
                  <a:cubicBezTo>
                    <a:pt x="0" y="22960"/>
                    <a:pt x="3292" y="15012"/>
                    <a:pt x="9152" y="9152"/>
                  </a:cubicBezTo>
                  <a:cubicBezTo>
                    <a:pt x="15012" y="3292"/>
                    <a:pt x="22960" y="0"/>
                    <a:pt x="31248" y="0"/>
                  </a:cubicBezTo>
                  <a:close/>
                </a:path>
              </a:pathLst>
            </a:custGeom>
            <a:solidFill>
              <a:srgbClr val="1CA379"/>
            </a:solidFill>
          </p:spPr>
        </p:sp>
        <p:sp>
          <p:nvSpPr>
            <p:cNvPr name="TextBox 16" id="16"/>
            <p:cNvSpPr txBox="true"/>
            <p:nvPr/>
          </p:nvSpPr>
          <p:spPr>
            <a:xfrm>
              <a:off x="0" y="-38100"/>
              <a:ext cx="976691" cy="632248"/>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4086709" y="-2388777"/>
            <a:ext cx="5058326" cy="5931939"/>
          </a:xfrm>
          <a:custGeom>
            <a:avLst/>
            <a:gdLst/>
            <a:ahLst/>
            <a:cxnLst/>
            <a:rect r="r" b="b" t="t" l="l"/>
            <a:pathLst>
              <a:path h="5931939" w="5058326">
                <a:moveTo>
                  <a:pt x="0" y="0"/>
                </a:moveTo>
                <a:lnTo>
                  <a:pt x="5058326" y="0"/>
                </a:lnTo>
                <a:lnTo>
                  <a:pt x="5058326" y="5931938"/>
                </a:lnTo>
                <a:lnTo>
                  <a:pt x="0" y="5931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1160699">
            <a:off x="-955975" y="8418573"/>
            <a:ext cx="2344415" cy="1679453"/>
          </a:xfrm>
          <a:custGeom>
            <a:avLst/>
            <a:gdLst/>
            <a:ahLst/>
            <a:cxnLst/>
            <a:rect r="r" b="b" t="t" l="l"/>
            <a:pathLst>
              <a:path h="1679453" w="2344415">
                <a:moveTo>
                  <a:pt x="0" y="0"/>
                </a:moveTo>
                <a:lnTo>
                  <a:pt x="2344415" y="0"/>
                </a:lnTo>
                <a:lnTo>
                  <a:pt x="2344415" y="1679454"/>
                </a:lnTo>
                <a:lnTo>
                  <a:pt x="0" y="1679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8492411">
            <a:off x="12811715" y="-832206"/>
            <a:ext cx="1046222" cy="1930947"/>
          </a:xfrm>
          <a:custGeom>
            <a:avLst/>
            <a:gdLst/>
            <a:ahLst/>
            <a:cxnLst/>
            <a:rect r="r" b="b" t="t" l="l"/>
            <a:pathLst>
              <a:path h="1930947" w="1046222">
                <a:moveTo>
                  <a:pt x="0" y="0"/>
                </a:moveTo>
                <a:lnTo>
                  <a:pt x="1046222" y="0"/>
                </a:lnTo>
                <a:lnTo>
                  <a:pt x="1046222" y="1930948"/>
                </a:lnTo>
                <a:lnTo>
                  <a:pt x="0" y="19309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3021761" y="-1331106"/>
            <a:ext cx="2492163" cy="2867552"/>
          </a:xfrm>
          <a:custGeom>
            <a:avLst/>
            <a:gdLst/>
            <a:ahLst/>
            <a:cxnLst/>
            <a:rect r="r" b="b" t="t" l="l"/>
            <a:pathLst>
              <a:path h="2867552" w="2492163">
                <a:moveTo>
                  <a:pt x="0" y="0"/>
                </a:moveTo>
                <a:lnTo>
                  <a:pt x="2492163" y="0"/>
                </a:lnTo>
                <a:lnTo>
                  <a:pt x="2492163" y="2867552"/>
                </a:lnTo>
                <a:lnTo>
                  <a:pt x="0" y="2867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216232" y="304333"/>
            <a:ext cx="1782167" cy="2988390"/>
          </a:xfrm>
          <a:custGeom>
            <a:avLst/>
            <a:gdLst/>
            <a:ahLst/>
            <a:cxnLst/>
            <a:rect r="r" b="b" t="t" l="l"/>
            <a:pathLst>
              <a:path h="2988390" w="1782167">
                <a:moveTo>
                  <a:pt x="0" y="0"/>
                </a:moveTo>
                <a:lnTo>
                  <a:pt x="1782168" y="0"/>
                </a:lnTo>
                <a:lnTo>
                  <a:pt x="1782168" y="2988390"/>
                </a:lnTo>
                <a:lnTo>
                  <a:pt x="0" y="29883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10800000">
            <a:off x="592669" y="6603860"/>
            <a:ext cx="708457" cy="1910057"/>
          </a:xfrm>
          <a:custGeom>
            <a:avLst/>
            <a:gdLst/>
            <a:ahLst/>
            <a:cxnLst/>
            <a:rect r="r" b="b" t="t" l="l"/>
            <a:pathLst>
              <a:path h="1910057" w="708457">
                <a:moveTo>
                  <a:pt x="0" y="0"/>
                </a:moveTo>
                <a:lnTo>
                  <a:pt x="708457" y="0"/>
                </a:lnTo>
                <a:lnTo>
                  <a:pt x="708457" y="1910057"/>
                </a:lnTo>
                <a:lnTo>
                  <a:pt x="0" y="19100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6586824" y="8703292"/>
            <a:ext cx="2540735" cy="2508398"/>
          </a:xfrm>
          <a:custGeom>
            <a:avLst/>
            <a:gdLst/>
            <a:ahLst/>
            <a:cxnLst/>
            <a:rect r="r" b="b" t="t" l="l"/>
            <a:pathLst>
              <a:path h="2508398" w="2540735">
                <a:moveTo>
                  <a:pt x="0" y="0"/>
                </a:moveTo>
                <a:lnTo>
                  <a:pt x="2540735" y="0"/>
                </a:lnTo>
                <a:lnTo>
                  <a:pt x="2540735" y="2508398"/>
                </a:lnTo>
                <a:lnTo>
                  <a:pt x="0" y="25083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13763317" y="3473566"/>
            <a:ext cx="1163675" cy="2591180"/>
          </a:xfrm>
          <a:custGeom>
            <a:avLst/>
            <a:gdLst/>
            <a:ahLst/>
            <a:cxnLst/>
            <a:rect r="r" b="b" t="t" l="l"/>
            <a:pathLst>
              <a:path h="2591180" w="1163675">
                <a:moveTo>
                  <a:pt x="0" y="0"/>
                </a:moveTo>
                <a:lnTo>
                  <a:pt x="1163676" y="0"/>
                </a:lnTo>
                <a:lnTo>
                  <a:pt x="1163676" y="2591180"/>
                </a:lnTo>
                <a:lnTo>
                  <a:pt x="0" y="259118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5" id="25"/>
          <p:cNvSpPr/>
          <p:nvPr/>
        </p:nvSpPr>
        <p:spPr>
          <a:xfrm flipH="true" flipV="false" rot="0">
            <a:off x="17139274" y="3412529"/>
            <a:ext cx="2093670" cy="1742917"/>
          </a:xfrm>
          <a:custGeom>
            <a:avLst/>
            <a:gdLst/>
            <a:ahLst/>
            <a:cxnLst/>
            <a:rect r="r" b="b" t="t" l="l"/>
            <a:pathLst>
              <a:path h="1742917" w="2093670">
                <a:moveTo>
                  <a:pt x="2093670" y="0"/>
                </a:moveTo>
                <a:lnTo>
                  <a:pt x="0" y="0"/>
                </a:lnTo>
                <a:lnTo>
                  <a:pt x="0" y="1742917"/>
                </a:lnTo>
                <a:lnTo>
                  <a:pt x="2093670" y="1742917"/>
                </a:lnTo>
                <a:lnTo>
                  <a:pt x="209367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AutoShape 26" id="26"/>
          <p:cNvSpPr/>
          <p:nvPr/>
        </p:nvSpPr>
        <p:spPr>
          <a:xfrm>
            <a:off x="5822536" y="9663112"/>
            <a:ext cx="6492240" cy="0"/>
          </a:xfrm>
          <a:prstGeom prst="line">
            <a:avLst/>
          </a:prstGeom>
          <a:ln cap="flat" w="66675">
            <a:solidFill>
              <a:srgbClr val="6AC758"/>
            </a:solidFill>
            <a:prstDash val="sysDash"/>
            <a:headEnd type="none" len="sm" w="sm"/>
            <a:tailEnd type="none" len="sm" w="sm"/>
          </a:ln>
        </p:spPr>
      </p:sp>
      <p:sp>
        <p:nvSpPr>
          <p:cNvPr name="Freeform 27" id="27"/>
          <p:cNvSpPr/>
          <p:nvPr/>
        </p:nvSpPr>
        <p:spPr>
          <a:xfrm flipH="false" flipV="false" rot="0">
            <a:off x="2624068" y="1442708"/>
            <a:ext cx="1467825" cy="984777"/>
          </a:xfrm>
          <a:custGeom>
            <a:avLst/>
            <a:gdLst/>
            <a:ahLst/>
            <a:cxnLst/>
            <a:rect r="r" b="b" t="t" l="l"/>
            <a:pathLst>
              <a:path h="984777" w="1467825">
                <a:moveTo>
                  <a:pt x="0" y="0"/>
                </a:moveTo>
                <a:lnTo>
                  <a:pt x="1467825" y="0"/>
                </a:lnTo>
                <a:lnTo>
                  <a:pt x="1467825" y="984777"/>
                </a:lnTo>
                <a:lnTo>
                  <a:pt x="0" y="98477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8" id="28"/>
          <p:cNvSpPr/>
          <p:nvPr/>
        </p:nvSpPr>
        <p:spPr>
          <a:xfrm flipH="false" flipV="false" rot="0">
            <a:off x="3091310" y="3404620"/>
            <a:ext cx="2353066" cy="2479284"/>
          </a:xfrm>
          <a:custGeom>
            <a:avLst/>
            <a:gdLst/>
            <a:ahLst/>
            <a:cxnLst/>
            <a:rect r="r" b="b" t="t" l="l"/>
            <a:pathLst>
              <a:path h="2479284" w="2353066">
                <a:moveTo>
                  <a:pt x="0" y="0"/>
                </a:moveTo>
                <a:lnTo>
                  <a:pt x="2353065" y="0"/>
                </a:lnTo>
                <a:lnTo>
                  <a:pt x="2353065" y="2479283"/>
                </a:lnTo>
                <a:lnTo>
                  <a:pt x="0" y="247928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9" id="29"/>
          <p:cNvSpPr/>
          <p:nvPr/>
        </p:nvSpPr>
        <p:spPr>
          <a:xfrm flipH="false" flipV="false" rot="0">
            <a:off x="6722710" y="3193690"/>
            <a:ext cx="4691893" cy="3125973"/>
          </a:xfrm>
          <a:custGeom>
            <a:avLst/>
            <a:gdLst/>
            <a:ahLst/>
            <a:cxnLst/>
            <a:rect r="r" b="b" t="t" l="l"/>
            <a:pathLst>
              <a:path h="3125973" w="4691893">
                <a:moveTo>
                  <a:pt x="0" y="0"/>
                </a:moveTo>
                <a:lnTo>
                  <a:pt x="4691892" y="0"/>
                </a:lnTo>
                <a:lnTo>
                  <a:pt x="4691892" y="3125974"/>
                </a:lnTo>
                <a:lnTo>
                  <a:pt x="0" y="3125974"/>
                </a:lnTo>
                <a:lnTo>
                  <a:pt x="0" y="0"/>
                </a:lnTo>
                <a:close/>
              </a:path>
            </a:pathLst>
          </a:custGeom>
          <a:blipFill>
            <a:blip r:embed="rId24"/>
            <a:stretch>
              <a:fillRect l="0" t="0" r="0" b="0"/>
            </a:stretch>
          </a:blipFill>
        </p:spPr>
      </p:sp>
      <p:sp>
        <p:nvSpPr>
          <p:cNvPr name="TextBox 30" id="30"/>
          <p:cNvSpPr txBox="true"/>
          <p:nvPr/>
        </p:nvSpPr>
        <p:spPr>
          <a:xfrm rot="0">
            <a:off x="2487202" y="7078673"/>
            <a:ext cx="3727228" cy="1647190"/>
          </a:xfrm>
          <a:prstGeom prst="rect">
            <a:avLst/>
          </a:prstGeom>
        </p:spPr>
        <p:txBody>
          <a:bodyPr anchor="t" rtlCol="false" tIns="0" lIns="0" bIns="0" rIns="0">
            <a:spAutoFit/>
          </a:bodyPr>
          <a:lstStyle/>
          <a:p>
            <a:pPr algn="ctr">
              <a:lnSpc>
                <a:spcPts val="2600"/>
              </a:lnSpc>
              <a:spcBef>
                <a:spcPct val="0"/>
              </a:spcBef>
            </a:pPr>
            <a:r>
              <a:rPr lang="en-US" sz="2600">
                <a:solidFill>
                  <a:srgbClr val="000000"/>
                </a:solidFill>
                <a:latin typeface="Sniglet"/>
                <a:ea typeface="Sniglet"/>
                <a:cs typeface="Sniglet"/>
                <a:sym typeface="Sniglet"/>
              </a:rPr>
              <a:t>Assure un confort optimal dans les maisons et appartements en régulant la température et l'humidité.</a:t>
            </a:r>
          </a:p>
        </p:txBody>
      </p:sp>
      <p:sp>
        <p:nvSpPr>
          <p:cNvPr name="TextBox 31" id="31"/>
          <p:cNvSpPr txBox="true"/>
          <p:nvPr/>
        </p:nvSpPr>
        <p:spPr>
          <a:xfrm rot="0">
            <a:off x="2281345" y="6363028"/>
            <a:ext cx="3972994" cy="534669"/>
          </a:xfrm>
          <a:prstGeom prst="rect">
            <a:avLst/>
          </a:prstGeom>
        </p:spPr>
        <p:txBody>
          <a:bodyPr anchor="t" rtlCol="false" tIns="0" lIns="0" bIns="0" rIns="0">
            <a:spAutoFit/>
          </a:bodyPr>
          <a:lstStyle/>
          <a:p>
            <a:pPr algn="ctr">
              <a:lnSpc>
                <a:spcPts val="3799"/>
              </a:lnSpc>
              <a:spcBef>
                <a:spcPct val="0"/>
              </a:spcBef>
            </a:pPr>
            <a:r>
              <a:rPr lang="en-US" sz="3799">
                <a:solidFill>
                  <a:srgbClr val="000000"/>
                </a:solidFill>
                <a:latin typeface="Cubao Narrow"/>
                <a:ea typeface="Cubao Narrow"/>
                <a:cs typeface="Cubao Narrow"/>
                <a:sym typeface="Cubao Narrow"/>
              </a:rPr>
              <a:t>À domicile et hôtels:</a:t>
            </a:r>
          </a:p>
        </p:txBody>
      </p:sp>
      <p:sp>
        <p:nvSpPr>
          <p:cNvPr name="TextBox 32" id="32"/>
          <p:cNvSpPr txBox="true"/>
          <p:nvPr/>
        </p:nvSpPr>
        <p:spPr>
          <a:xfrm rot="0">
            <a:off x="7082159" y="6675615"/>
            <a:ext cx="3972994" cy="534669"/>
          </a:xfrm>
          <a:prstGeom prst="rect">
            <a:avLst/>
          </a:prstGeom>
        </p:spPr>
        <p:txBody>
          <a:bodyPr anchor="t" rtlCol="false" tIns="0" lIns="0" bIns="0" rIns="0">
            <a:spAutoFit/>
          </a:bodyPr>
          <a:lstStyle/>
          <a:p>
            <a:pPr algn="ctr">
              <a:lnSpc>
                <a:spcPts val="3799"/>
              </a:lnSpc>
              <a:spcBef>
                <a:spcPct val="0"/>
              </a:spcBef>
            </a:pPr>
            <a:r>
              <a:rPr lang="en-US" sz="3799">
                <a:solidFill>
                  <a:srgbClr val="000000"/>
                </a:solidFill>
                <a:latin typeface="Cubao Narrow"/>
                <a:ea typeface="Cubao Narrow"/>
                <a:cs typeface="Cubao Narrow"/>
                <a:sym typeface="Cubao Narrow"/>
              </a:rPr>
              <a:t>Dans les bureaux :</a:t>
            </a:r>
          </a:p>
        </p:txBody>
      </p:sp>
      <p:sp>
        <p:nvSpPr>
          <p:cNvPr name="TextBox 33" id="33"/>
          <p:cNvSpPr txBox="true"/>
          <p:nvPr/>
        </p:nvSpPr>
        <p:spPr>
          <a:xfrm rot="0">
            <a:off x="7412776" y="7402043"/>
            <a:ext cx="3727228" cy="1323340"/>
          </a:xfrm>
          <a:prstGeom prst="rect">
            <a:avLst/>
          </a:prstGeom>
        </p:spPr>
        <p:txBody>
          <a:bodyPr anchor="t" rtlCol="false" tIns="0" lIns="0" bIns="0" rIns="0">
            <a:spAutoFit/>
          </a:bodyPr>
          <a:lstStyle/>
          <a:p>
            <a:pPr algn="ctr">
              <a:lnSpc>
                <a:spcPts val="2600"/>
              </a:lnSpc>
              <a:spcBef>
                <a:spcPct val="0"/>
              </a:spcBef>
            </a:pPr>
            <a:r>
              <a:rPr lang="en-US" sz="2600">
                <a:solidFill>
                  <a:srgbClr val="000000"/>
                </a:solidFill>
                <a:latin typeface="Sniglet"/>
                <a:ea typeface="Sniglet"/>
                <a:cs typeface="Sniglet"/>
                <a:sym typeface="Sniglet"/>
              </a:rPr>
              <a:t>Améliore les conditions de travail en maintenant une atmosphère agréable et saine.</a:t>
            </a:r>
          </a:p>
        </p:txBody>
      </p:sp>
      <p:sp>
        <p:nvSpPr>
          <p:cNvPr name="TextBox 34" id="34"/>
          <p:cNvSpPr txBox="true"/>
          <p:nvPr/>
        </p:nvSpPr>
        <p:spPr>
          <a:xfrm rot="0">
            <a:off x="12940495" y="6217689"/>
            <a:ext cx="3972994" cy="534669"/>
          </a:xfrm>
          <a:prstGeom prst="rect">
            <a:avLst/>
          </a:prstGeom>
        </p:spPr>
        <p:txBody>
          <a:bodyPr anchor="t" rtlCol="false" tIns="0" lIns="0" bIns="0" rIns="0">
            <a:spAutoFit/>
          </a:bodyPr>
          <a:lstStyle/>
          <a:p>
            <a:pPr algn="just">
              <a:lnSpc>
                <a:spcPts val="3799"/>
              </a:lnSpc>
              <a:spcBef>
                <a:spcPct val="0"/>
              </a:spcBef>
            </a:pPr>
            <a:r>
              <a:rPr lang="en-US" sz="3799">
                <a:solidFill>
                  <a:srgbClr val="000000"/>
                </a:solidFill>
                <a:latin typeface="Cubao Narrow"/>
                <a:ea typeface="Cubao Narrow"/>
                <a:cs typeface="Cubao Narrow"/>
                <a:sym typeface="Cubao Narrow"/>
              </a:rPr>
              <a:t>Valeur ajoutée :</a:t>
            </a:r>
          </a:p>
        </p:txBody>
      </p:sp>
      <p:sp>
        <p:nvSpPr>
          <p:cNvPr name="TextBox 35" id="35"/>
          <p:cNvSpPr txBox="true"/>
          <p:nvPr/>
        </p:nvSpPr>
        <p:spPr>
          <a:xfrm rot="0">
            <a:off x="11325549" y="6613385"/>
            <a:ext cx="5389216" cy="2865819"/>
          </a:xfrm>
          <a:prstGeom prst="rect">
            <a:avLst/>
          </a:prstGeom>
        </p:spPr>
        <p:txBody>
          <a:bodyPr anchor="t" rtlCol="false" tIns="0" lIns="0" bIns="0" rIns="0">
            <a:spAutoFit/>
          </a:bodyPr>
          <a:lstStyle/>
          <a:p>
            <a:pPr algn="just" marL="864543" indent="-288181" lvl="2">
              <a:lnSpc>
                <a:spcPts val="2322"/>
              </a:lnSpc>
              <a:buFont typeface="Arial"/>
              <a:buChar char="⚬"/>
            </a:pPr>
            <a:r>
              <a:rPr lang="en-US" sz="2002">
                <a:solidFill>
                  <a:srgbClr val="000000"/>
                </a:solidFill>
                <a:latin typeface="Sniglet"/>
                <a:ea typeface="Sniglet"/>
                <a:cs typeface="Sniglet"/>
                <a:sym typeface="Sniglet"/>
              </a:rPr>
              <a:t>Environnementale : Réduction de la consommation énergétique, diminution des émissions de gaz à effet de serre.</a:t>
            </a:r>
          </a:p>
          <a:p>
            <a:pPr algn="just" marL="864543" indent="-288181" lvl="2">
              <a:lnSpc>
                <a:spcPts val="2322"/>
              </a:lnSpc>
              <a:buFont typeface="Arial"/>
              <a:buChar char="⚬"/>
            </a:pPr>
            <a:r>
              <a:rPr lang="en-US" sz="2002">
                <a:solidFill>
                  <a:srgbClr val="000000"/>
                </a:solidFill>
                <a:latin typeface="Sniglet"/>
                <a:ea typeface="Sniglet"/>
                <a:cs typeface="Sniglet"/>
                <a:sym typeface="Sniglet"/>
              </a:rPr>
              <a:t>Économique : Réduction des coûts d’électricité grâce à une gestion intelligente des appareils.</a:t>
            </a:r>
          </a:p>
          <a:p>
            <a:pPr algn="just" marL="956659" indent="-318886" lvl="2">
              <a:lnSpc>
                <a:spcPts val="2569"/>
              </a:lnSpc>
              <a:buFont typeface="Arial"/>
              <a:buChar char="⚬"/>
            </a:pPr>
            <a:r>
              <a:rPr lang="en-US" sz="2215">
                <a:solidFill>
                  <a:srgbClr val="000000"/>
                </a:solidFill>
                <a:latin typeface="Sniglet"/>
                <a:ea typeface="Sniglet"/>
                <a:cs typeface="Sniglet"/>
                <a:sym typeface="Sniglet"/>
              </a:rPr>
              <a:t>Sociale : Sensibilisation aux pratiques éco-responsables pour un impact durable.</a:t>
            </a:r>
          </a:p>
          <a:p>
            <a:pPr algn="just">
              <a:lnSpc>
                <a:spcPts val="1476"/>
              </a:lnSpc>
            </a:pPr>
          </a:p>
        </p:txBody>
      </p:sp>
      <p:sp>
        <p:nvSpPr>
          <p:cNvPr name="TextBox 36" id="36"/>
          <p:cNvSpPr txBox="true"/>
          <p:nvPr/>
        </p:nvSpPr>
        <p:spPr>
          <a:xfrm rot="0">
            <a:off x="4901251" y="1249253"/>
            <a:ext cx="8334810" cy="1155701"/>
          </a:xfrm>
          <a:prstGeom prst="rect">
            <a:avLst/>
          </a:prstGeom>
        </p:spPr>
        <p:txBody>
          <a:bodyPr anchor="t" rtlCol="false" tIns="0" lIns="0" bIns="0" rIns="0">
            <a:spAutoFit/>
          </a:bodyPr>
          <a:lstStyle/>
          <a:p>
            <a:pPr algn="ctr">
              <a:lnSpc>
                <a:spcPts val="8000"/>
              </a:lnSpc>
              <a:spcBef>
                <a:spcPct val="0"/>
              </a:spcBef>
            </a:pPr>
            <a:r>
              <a:rPr lang="en-US" sz="8000">
                <a:solidFill>
                  <a:srgbClr val="231F20"/>
                </a:solidFill>
                <a:latin typeface="Cubao Narrow"/>
                <a:ea typeface="Cubao Narrow"/>
                <a:cs typeface="Cubao Narrow"/>
                <a:sym typeface="Cubao Narrow"/>
              </a:rPr>
              <a:t> </a:t>
            </a:r>
            <a:r>
              <a:rPr lang="en-US" sz="8000">
                <a:solidFill>
                  <a:srgbClr val="231F20"/>
                </a:solidFill>
                <a:latin typeface="Cubao Narrow"/>
                <a:ea typeface="Cubao Narrow"/>
                <a:cs typeface="Cubao Narrow"/>
                <a:sym typeface="Cubao Narrow"/>
              </a:rPr>
              <a:t>Analyse du Marché</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E8"/>
        </a:solidFill>
      </p:bgPr>
    </p:bg>
    <p:spTree>
      <p:nvGrpSpPr>
        <p:cNvPr id="1" name=""/>
        <p:cNvGrpSpPr/>
        <p:nvPr/>
      </p:nvGrpSpPr>
      <p:grpSpPr>
        <a:xfrm>
          <a:off x="0" y="0"/>
          <a:ext cx="0" cy="0"/>
          <a:chOff x="0" y="0"/>
          <a:chExt cx="0" cy="0"/>
        </a:xfrm>
      </p:grpSpPr>
      <p:grpSp>
        <p:nvGrpSpPr>
          <p:cNvPr name="Group 2" id="2"/>
          <p:cNvGrpSpPr/>
          <p:nvPr/>
        </p:nvGrpSpPr>
        <p:grpSpPr>
          <a:xfrm rot="0">
            <a:off x="2360820" y="318791"/>
            <a:ext cx="8864349" cy="1419818"/>
            <a:chOff x="0" y="0"/>
            <a:chExt cx="592093" cy="94837"/>
          </a:xfrm>
        </p:grpSpPr>
        <p:sp>
          <p:nvSpPr>
            <p:cNvPr name="Freeform 3" id="3"/>
            <p:cNvSpPr/>
            <p:nvPr/>
          </p:nvSpPr>
          <p:spPr>
            <a:xfrm flipH="false" flipV="false" rot="0">
              <a:off x="0" y="0"/>
              <a:ext cx="592093" cy="94837"/>
            </a:xfrm>
            <a:custGeom>
              <a:avLst/>
              <a:gdLst/>
              <a:ahLst/>
              <a:cxnLst/>
              <a:rect r="r" b="b" t="t" l="l"/>
              <a:pathLst>
                <a:path h="94837" w="592093">
                  <a:moveTo>
                    <a:pt x="47418" y="0"/>
                  </a:moveTo>
                  <a:lnTo>
                    <a:pt x="544675" y="0"/>
                  </a:lnTo>
                  <a:cubicBezTo>
                    <a:pt x="570863" y="0"/>
                    <a:pt x="592093" y="21230"/>
                    <a:pt x="592093" y="47418"/>
                  </a:cubicBezTo>
                  <a:lnTo>
                    <a:pt x="592093" y="47418"/>
                  </a:lnTo>
                  <a:cubicBezTo>
                    <a:pt x="592093" y="73607"/>
                    <a:pt x="570863" y="94837"/>
                    <a:pt x="544675" y="94837"/>
                  </a:cubicBezTo>
                  <a:lnTo>
                    <a:pt x="47418" y="94837"/>
                  </a:lnTo>
                  <a:cubicBezTo>
                    <a:pt x="21230" y="94837"/>
                    <a:pt x="0" y="73607"/>
                    <a:pt x="0" y="47418"/>
                  </a:cubicBezTo>
                  <a:lnTo>
                    <a:pt x="0" y="47418"/>
                  </a:lnTo>
                  <a:cubicBezTo>
                    <a:pt x="0" y="21230"/>
                    <a:pt x="21230" y="0"/>
                    <a:pt x="47418" y="0"/>
                  </a:cubicBezTo>
                  <a:close/>
                </a:path>
              </a:pathLst>
            </a:custGeom>
            <a:solidFill>
              <a:srgbClr val="6AC758"/>
            </a:solidFill>
          </p:spPr>
        </p:sp>
        <p:sp>
          <p:nvSpPr>
            <p:cNvPr name="TextBox 4" id="4"/>
            <p:cNvSpPr txBox="true"/>
            <p:nvPr/>
          </p:nvSpPr>
          <p:spPr>
            <a:xfrm>
              <a:off x="0" y="-38100"/>
              <a:ext cx="592093" cy="13293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269169" y="2775549"/>
            <a:ext cx="6885021" cy="5284254"/>
          </a:xfrm>
          <a:custGeom>
            <a:avLst/>
            <a:gdLst/>
            <a:ahLst/>
            <a:cxnLst/>
            <a:rect r="r" b="b" t="t" l="l"/>
            <a:pathLst>
              <a:path h="5284254" w="6885021">
                <a:moveTo>
                  <a:pt x="0" y="0"/>
                </a:moveTo>
                <a:lnTo>
                  <a:pt x="6885021" y="0"/>
                </a:lnTo>
                <a:lnTo>
                  <a:pt x="6885021" y="5284253"/>
                </a:lnTo>
                <a:lnTo>
                  <a:pt x="0" y="5284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379971" y="672135"/>
            <a:ext cx="4076153" cy="751230"/>
          </a:xfrm>
          <a:prstGeom prst="rect">
            <a:avLst/>
          </a:prstGeom>
        </p:spPr>
        <p:txBody>
          <a:bodyPr anchor="t" rtlCol="false" tIns="0" lIns="0" bIns="0" rIns="0">
            <a:spAutoFit/>
          </a:bodyPr>
          <a:lstStyle/>
          <a:p>
            <a:pPr algn="ctr">
              <a:lnSpc>
                <a:spcPts val="5206"/>
              </a:lnSpc>
              <a:spcBef>
                <a:spcPct val="0"/>
              </a:spcBef>
            </a:pPr>
            <a:r>
              <a:rPr lang="en-US" sz="5206">
                <a:solidFill>
                  <a:srgbClr val="231F20"/>
                </a:solidFill>
                <a:latin typeface="Cubao Narrow"/>
                <a:ea typeface="Cubao Narrow"/>
                <a:cs typeface="Cubao Narrow"/>
                <a:sym typeface="Cubao Narrow"/>
              </a:rPr>
              <a:t> Analyse PESTEL</a:t>
            </a:r>
          </a:p>
        </p:txBody>
      </p:sp>
      <p:sp>
        <p:nvSpPr>
          <p:cNvPr name="TextBox 7" id="7"/>
          <p:cNvSpPr txBox="true"/>
          <p:nvPr/>
        </p:nvSpPr>
        <p:spPr>
          <a:xfrm rot="0">
            <a:off x="784283" y="1905233"/>
            <a:ext cx="12889422" cy="7199870"/>
          </a:xfrm>
          <a:prstGeom prst="rect">
            <a:avLst/>
          </a:prstGeom>
        </p:spPr>
        <p:txBody>
          <a:bodyPr anchor="t" rtlCol="false" tIns="0" lIns="0" bIns="0" rIns="0">
            <a:spAutoFit/>
          </a:bodyPr>
          <a:lstStyle/>
          <a:p>
            <a:pPr algn="l">
              <a:lnSpc>
                <a:spcPts val="3206"/>
              </a:lnSpc>
            </a:pPr>
            <a:r>
              <a:rPr lang="en-US" sz="2290">
                <a:solidFill>
                  <a:srgbClr val="231F20"/>
                </a:solidFill>
                <a:latin typeface="Sniglet"/>
                <a:ea typeface="Sniglet"/>
                <a:cs typeface="Sniglet"/>
                <a:sym typeface="Sniglet"/>
              </a:rPr>
              <a:t>             Le projet ThermoEcoSense prend en compte plusieurs dimensions clés pour sa mise en œuvre. Politiquement, il bénéficie du soutien gouvernemental pour les solutions énergétiques durables et les initiatives écologiques, bien qu'il doive faire face à des défis de conformité avec les normes électriques et environnementales locales. Sur le plan économique, il existe une forte demande pour des solutions énergétiques abordables, mais le projet reste dépendant de l'importation de certains composants électroniques. Du côté sociologique, la population recherche des solutions technologiques accessibles et simples à utiliser, ce qui est un facteur important dans l’adoption du dispositif.</a:t>
            </a:r>
          </a:p>
          <a:p>
            <a:pPr algn="l">
              <a:lnSpc>
                <a:spcPts val="3206"/>
              </a:lnSpc>
            </a:pPr>
          </a:p>
          <a:p>
            <a:pPr algn="l">
              <a:lnSpc>
                <a:spcPts val="3206"/>
              </a:lnSpc>
            </a:pPr>
          </a:p>
          <a:p>
            <a:pPr algn="l">
              <a:lnSpc>
                <a:spcPts val="3206"/>
              </a:lnSpc>
            </a:pPr>
            <a:r>
              <a:rPr lang="en-US" sz="2290">
                <a:solidFill>
                  <a:srgbClr val="231F20"/>
                </a:solidFill>
                <a:latin typeface="Sniglet"/>
                <a:ea typeface="Sniglet"/>
                <a:cs typeface="Sniglet"/>
                <a:sym typeface="Sniglet"/>
              </a:rPr>
              <a:t>              En termes technologique, le projet repose sur l'utilisation de relais, l’écran lcd,de capteurs de température et d'humidité, ainsi que de l'application Blynk pour une gestion optimisée. D'un point de vue environnemental, le projet vise à réduire l'empreinte carbone et à améliorer la gestion des ressources énergétiques, contribuant ainsi aux Objectifs de Développement Durable, notamment l'ODD 7 (énergie propre et abordable) et l'ODD 13 (action pour le climat). Enfin, sur le plan légal, il est essentiel que le projet respecte les normes locales en matière d'équipements électriques, bien que des défis liés à la certification et à l'importation des composants puissent surgir.</a:t>
            </a:r>
          </a:p>
          <a:p>
            <a:pPr algn="l">
              <a:lnSpc>
                <a:spcPts val="3206"/>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E8"/>
        </a:solidFill>
      </p:bgPr>
    </p:bg>
    <p:spTree>
      <p:nvGrpSpPr>
        <p:cNvPr id="1" name=""/>
        <p:cNvGrpSpPr/>
        <p:nvPr/>
      </p:nvGrpSpPr>
      <p:grpSpPr>
        <a:xfrm>
          <a:off x="0" y="0"/>
          <a:ext cx="0" cy="0"/>
          <a:chOff x="0" y="0"/>
          <a:chExt cx="0" cy="0"/>
        </a:xfrm>
      </p:grpSpPr>
      <p:sp>
        <p:nvSpPr>
          <p:cNvPr name="TextBox 2" id="2"/>
          <p:cNvSpPr txBox="true"/>
          <p:nvPr/>
        </p:nvSpPr>
        <p:spPr>
          <a:xfrm rot="0">
            <a:off x="1028700" y="4853206"/>
            <a:ext cx="15163502" cy="3647440"/>
          </a:xfrm>
          <a:prstGeom prst="rect">
            <a:avLst/>
          </a:prstGeom>
        </p:spPr>
        <p:txBody>
          <a:bodyPr anchor="t" rtlCol="false" tIns="0" lIns="0" bIns="0" rIns="0">
            <a:spAutoFit/>
          </a:bodyPr>
          <a:lstStyle/>
          <a:p>
            <a:pPr algn="l" marL="410209" indent="-205105" lvl="1">
              <a:lnSpc>
                <a:spcPts val="2659"/>
              </a:lnSpc>
              <a:buAutoNum type="arabicPeriod" startAt="1"/>
            </a:pPr>
            <a:r>
              <a:rPr lang="en-US" sz="1899">
                <a:solidFill>
                  <a:srgbClr val="000000"/>
                </a:solidFill>
                <a:latin typeface="Sniglet"/>
                <a:ea typeface="Sniglet"/>
                <a:cs typeface="Sniglet"/>
                <a:sym typeface="Sniglet"/>
              </a:rPr>
              <a:t>S</a:t>
            </a:r>
            <a:r>
              <a:rPr lang="en-US" sz="1899">
                <a:solidFill>
                  <a:srgbClr val="000000"/>
                </a:solidFill>
                <a:latin typeface="Sniglet"/>
                <a:ea typeface="Sniglet"/>
                <a:cs typeface="Sniglet"/>
                <a:sym typeface="Sniglet"/>
              </a:rPr>
              <a:t>ources de revenus :</a:t>
            </a:r>
          </a:p>
          <a:p>
            <a:pPr algn="l" marL="410209" indent="-205105" lvl="1">
              <a:lnSpc>
                <a:spcPts val="2659"/>
              </a:lnSpc>
              <a:buFont typeface="Arial"/>
              <a:buChar char="•"/>
            </a:pPr>
            <a:r>
              <a:rPr lang="en-US" sz="1899">
                <a:solidFill>
                  <a:srgbClr val="000000"/>
                </a:solidFill>
                <a:latin typeface="Sniglet"/>
                <a:ea typeface="Sniglet"/>
                <a:cs typeface="Sniglet"/>
                <a:sym typeface="Sniglet"/>
              </a:rPr>
              <a:t> Vente directe du dispositif ThermoEcoSense (prix estimé entre 20 000 et 30 000 FCFA).</a:t>
            </a:r>
          </a:p>
          <a:p>
            <a:pPr algn="l" marL="410209" indent="-205105" lvl="1">
              <a:lnSpc>
                <a:spcPts val="2659"/>
              </a:lnSpc>
              <a:spcBef>
                <a:spcPct val="0"/>
              </a:spcBef>
              <a:buFont typeface="Arial"/>
              <a:buChar char="•"/>
            </a:pPr>
            <a:r>
              <a:rPr lang="en-US" sz="1899">
                <a:solidFill>
                  <a:srgbClr val="000000"/>
                </a:solidFill>
                <a:latin typeface="Sniglet"/>
                <a:ea typeface="Sniglet"/>
                <a:cs typeface="Sniglet"/>
                <a:sym typeface="Sniglet"/>
              </a:rPr>
              <a:t>Modèle freemium pour l'application mobile (fonctionnalités premium comme historique des données et recommandations personnalisées).</a:t>
            </a:r>
          </a:p>
          <a:p>
            <a:pPr algn="l">
              <a:lnSpc>
                <a:spcPts val="2659"/>
              </a:lnSpc>
              <a:spcBef>
                <a:spcPct val="0"/>
              </a:spcBef>
            </a:pPr>
          </a:p>
          <a:p>
            <a:pPr algn="l">
              <a:lnSpc>
                <a:spcPts val="2659"/>
              </a:lnSpc>
              <a:spcBef>
                <a:spcPct val="0"/>
              </a:spcBef>
            </a:pPr>
            <a:r>
              <a:rPr lang="en-US" sz="1899">
                <a:solidFill>
                  <a:srgbClr val="000000"/>
                </a:solidFill>
                <a:latin typeface="Sniglet"/>
                <a:ea typeface="Sniglet"/>
                <a:cs typeface="Sniglet"/>
                <a:sym typeface="Sniglet"/>
              </a:rPr>
              <a:t>2.Partenaires clés :</a:t>
            </a:r>
          </a:p>
          <a:p>
            <a:pPr algn="l" marL="410209" indent="-205105" lvl="1">
              <a:lnSpc>
                <a:spcPts val="2659"/>
              </a:lnSpc>
              <a:spcBef>
                <a:spcPct val="0"/>
              </a:spcBef>
              <a:buFont typeface="Arial"/>
              <a:buChar char="•"/>
            </a:pPr>
            <a:r>
              <a:rPr lang="en-US" sz="1899">
                <a:solidFill>
                  <a:srgbClr val="000000"/>
                </a:solidFill>
                <a:latin typeface="Sniglet"/>
                <a:ea typeface="Sniglet"/>
                <a:cs typeface="Sniglet"/>
                <a:sym typeface="Sniglet"/>
              </a:rPr>
              <a:t>Fabricants de relais, capteurs, écrans Lcd 2ic et LEDs.</a:t>
            </a:r>
          </a:p>
          <a:p>
            <a:pPr algn="l" marL="410209" indent="-205105" lvl="1">
              <a:lnSpc>
                <a:spcPts val="2659"/>
              </a:lnSpc>
              <a:spcBef>
                <a:spcPct val="0"/>
              </a:spcBef>
              <a:buFont typeface="Arial"/>
              <a:buChar char="•"/>
            </a:pPr>
            <a:r>
              <a:rPr lang="en-US" sz="1899">
                <a:solidFill>
                  <a:srgbClr val="000000"/>
                </a:solidFill>
                <a:latin typeface="Sniglet"/>
                <a:ea typeface="Sniglet"/>
                <a:cs typeface="Sniglet"/>
                <a:sym typeface="Sniglet"/>
              </a:rPr>
              <a:t>Développeurs pour la maintenance et l'amélioration de l'application mobile.</a:t>
            </a:r>
          </a:p>
          <a:p>
            <a:pPr algn="ctr">
              <a:lnSpc>
                <a:spcPts val="2659"/>
              </a:lnSpc>
              <a:spcBef>
                <a:spcPct val="0"/>
              </a:spcBef>
            </a:pPr>
          </a:p>
          <a:p>
            <a:pPr algn="l">
              <a:lnSpc>
                <a:spcPts val="2659"/>
              </a:lnSpc>
              <a:spcBef>
                <a:spcPct val="0"/>
              </a:spcBef>
            </a:pPr>
            <a:r>
              <a:rPr lang="en-US" sz="1899">
                <a:solidFill>
                  <a:srgbClr val="000000"/>
                </a:solidFill>
                <a:latin typeface="Sniglet"/>
                <a:ea typeface="Sniglet"/>
                <a:cs typeface="Sniglet"/>
                <a:sym typeface="Sniglet"/>
              </a:rPr>
              <a:t>3.Partenariats stratégiques :</a:t>
            </a:r>
          </a:p>
          <a:p>
            <a:pPr algn="l" marL="410209" indent="-205105" lvl="1">
              <a:lnSpc>
                <a:spcPts val="2659"/>
              </a:lnSpc>
              <a:spcBef>
                <a:spcPct val="0"/>
              </a:spcBef>
              <a:buFont typeface="Arial"/>
              <a:buChar char="•"/>
            </a:pPr>
            <a:r>
              <a:rPr lang="en-US" sz="1899">
                <a:solidFill>
                  <a:srgbClr val="000000"/>
                </a:solidFill>
                <a:latin typeface="Sniglet"/>
                <a:ea typeface="Sniglet"/>
                <a:cs typeface="Sniglet"/>
                <a:sym typeface="Sniglet"/>
              </a:rPr>
              <a:t>ONG locales et distributeurs pour sensibiliser et assurer la distribution du dispositif.</a:t>
            </a:r>
          </a:p>
          <a:p>
            <a:pPr algn="ctr">
              <a:lnSpc>
                <a:spcPts val="2659"/>
              </a:lnSpc>
              <a:spcBef>
                <a:spcPct val="0"/>
              </a:spcBef>
            </a:pPr>
          </a:p>
        </p:txBody>
      </p:sp>
      <p:sp>
        <p:nvSpPr>
          <p:cNvPr name="Freeform 3" id="3"/>
          <p:cNvSpPr/>
          <p:nvPr/>
        </p:nvSpPr>
        <p:spPr>
          <a:xfrm flipH="false" flipV="false" rot="0">
            <a:off x="7094213" y="306622"/>
            <a:ext cx="3576135" cy="4114800"/>
          </a:xfrm>
          <a:custGeom>
            <a:avLst/>
            <a:gdLst/>
            <a:ahLst/>
            <a:cxnLst/>
            <a:rect r="r" b="b" t="t" l="l"/>
            <a:pathLst>
              <a:path h="4114800" w="3576135">
                <a:moveTo>
                  <a:pt x="0" y="0"/>
                </a:moveTo>
                <a:lnTo>
                  <a:pt x="3576136" y="0"/>
                </a:lnTo>
                <a:lnTo>
                  <a:pt x="35761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DAGcRMVDyK8</dc:identifier>
  <dcterms:modified xsi:type="dcterms:W3CDTF">2011-08-01T06:04:30Z</dcterms:modified>
  <cp:revision>1</cp:revision>
  <dc:title>Beige and Green Illustrative Clean Energy Presentation</dc:title>
</cp:coreProperties>
</file>